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mo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ami" panose="020B0604020202020204" charset="0"/>
      <p:regular r:id="rId17"/>
    </p:embeddedFont>
    <p:embeddedFont>
      <p:font typeface="Arimo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27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744200" y="0"/>
            <a:ext cx="7543800" cy="10287000"/>
            <a:chOff x="0" y="0"/>
            <a:chExt cx="100584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0058400" cy="13716000"/>
            </a:xfrm>
            <a:custGeom>
              <a:avLst/>
              <a:gdLst/>
              <a:ahLst/>
              <a:cxnLst/>
              <a:rect l="l" t="t" r="r" b="b"/>
              <a:pathLst>
                <a:path w="10058400" h="13716000">
                  <a:moveTo>
                    <a:pt x="0" y="0"/>
                  </a:moveTo>
                  <a:lnTo>
                    <a:pt x="10058400" y="0"/>
                  </a:lnTo>
                  <a:lnTo>
                    <a:pt x="10058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4127747"/>
            <a:ext cx="8625185" cy="101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DDDDDD"/>
                </a:solidFill>
                <a:latin typeface="Monami"/>
                <a:ea typeface="Monami"/>
                <a:cs typeface="Monami"/>
                <a:sym typeface="Monami"/>
              </a:rPr>
              <a:t>Climate Modeling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993358"/>
            <a:ext cx="9445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An End-to-End Summary: From EDA to Projections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744200" y="0"/>
            <a:ext cx="7543800" cy="10287000"/>
            <a:chOff x="0" y="0"/>
            <a:chExt cx="100584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0058400" cy="13716000"/>
            </a:xfrm>
            <a:custGeom>
              <a:avLst/>
              <a:gdLst/>
              <a:ahLst/>
              <a:cxnLst/>
              <a:rect l="l" t="t" r="r" b="b"/>
              <a:pathLst>
                <a:path w="10058400" h="13716000">
                  <a:moveTo>
                    <a:pt x="0" y="0"/>
                  </a:moveTo>
                  <a:lnTo>
                    <a:pt x="10058400" y="0"/>
                  </a:lnTo>
                  <a:lnTo>
                    <a:pt x="10058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7" y="2861593"/>
            <a:ext cx="8944749" cy="976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DDDDDD"/>
                </a:solidFill>
                <a:latin typeface="Monami"/>
                <a:ea typeface="Monami"/>
                <a:cs typeface="Monami"/>
                <a:sym typeface="Monami"/>
              </a:rPr>
              <a:t>Project 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7" y="4047455"/>
            <a:ext cx="9445526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This presentation provides a comprehensive summary of our climate modeling project, focusing on the key stages from initial data exploration to final projections.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7" y="5727278"/>
            <a:ext cx="9445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Source:</a:t>
            </a: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Analysis derived from the Copy_of_climate.ipynb notebook.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237" y="6280026"/>
            <a:ext cx="9445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Purpose:</a:t>
            </a: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To document the methodology, insights, and outcomes of our climate modeling efforts.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19422" y="391417"/>
            <a:ext cx="10081117" cy="61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437">
                <a:solidFill>
                  <a:srgbClr val="DDDDDD"/>
                </a:solidFill>
                <a:latin typeface="Monami"/>
                <a:ea typeface="Monami"/>
                <a:cs typeface="Monami"/>
                <a:sym typeface="Monami"/>
              </a:rPr>
              <a:t>Deep Dive into Data Exploration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9422" y="1128342"/>
            <a:ext cx="17049155" cy="40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0"/>
              </a:lnSpc>
            </a:pPr>
            <a:r>
              <a:rPr lang="en-US" sz="210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Initial analysis revealed critical insights into our climate datasets, guiding subsequent preprocessing steps.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9422" y="2005161"/>
            <a:ext cx="2212479" cy="324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DDDDDD"/>
                </a:solidFill>
                <a:latin typeface="Monami"/>
                <a:ea typeface="Monami"/>
                <a:cs typeface="Monami"/>
                <a:sym typeface="Monami"/>
              </a:rPr>
              <a:t>Key Steps: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9423" y="2420541"/>
            <a:ext cx="8308776" cy="40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6706" lvl="1" indent="-158353" algn="l">
              <a:lnSpc>
                <a:spcPts val="3340"/>
              </a:lnSpc>
              <a:buFont typeface="Arial"/>
              <a:buChar char="•"/>
            </a:pPr>
            <a:r>
              <a:rPr lang="en-US" sz="210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Schema inspection to understand data types and structures.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9423" y="2840682"/>
            <a:ext cx="8308776" cy="40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6706" lvl="1" indent="-158353" algn="l">
              <a:lnSpc>
                <a:spcPts val="3340"/>
              </a:lnSpc>
              <a:buFont typeface="Arial"/>
              <a:buChar char="•"/>
            </a:pPr>
            <a:r>
              <a:rPr lang="en-US" sz="210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Missingness assessment to identify imputation strategies.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9423" y="3260822"/>
            <a:ext cx="8308776" cy="40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6706" lvl="1" indent="-158353" algn="l">
              <a:lnSpc>
                <a:spcPts val="3340"/>
              </a:lnSpc>
              <a:buFont typeface="Arial"/>
              <a:buChar char="•"/>
            </a:pPr>
            <a:r>
              <a:rPr lang="en-US" sz="210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Value range analysis to detect anomalies and potential outliers.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9423" y="3680963"/>
            <a:ext cx="8308776" cy="123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6706" lvl="1" indent="-158353" algn="l">
              <a:lnSpc>
                <a:spcPts val="3340"/>
              </a:lnSpc>
              <a:buFont typeface="Arial"/>
              <a:buChar char="•"/>
            </a:pPr>
            <a:r>
              <a:rPr lang="en-US" sz="210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Visualization of distributions for individual features and relationships between variables (e.g., temperature vs. time, humidity vs. location).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125875" y="2133749"/>
            <a:ext cx="7844283" cy="7844283"/>
            <a:chOff x="0" y="0"/>
            <a:chExt cx="11078368" cy="11078368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1078337" cy="11078337"/>
            </a:xfrm>
            <a:custGeom>
              <a:avLst/>
              <a:gdLst/>
              <a:ahLst/>
              <a:cxnLst/>
              <a:rect l="l" t="t" r="r" b="b"/>
              <a:pathLst>
                <a:path w="11078337" h="11078337">
                  <a:moveTo>
                    <a:pt x="0" y="0"/>
                  </a:moveTo>
                  <a:lnTo>
                    <a:pt x="11078337" y="0"/>
                  </a:lnTo>
                  <a:lnTo>
                    <a:pt x="11078337" y="11078337"/>
                  </a:lnTo>
                  <a:lnTo>
                    <a:pt x="0" y="11078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9369326" y="10582870"/>
            <a:ext cx="8308776" cy="1044476"/>
            <a:chOff x="0" y="0"/>
            <a:chExt cx="11078368" cy="13926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078464" cy="1392809"/>
            </a:xfrm>
            <a:custGeom>
              <a:avLst/>
              <a:gdLst/>
              <a:ahLst/>
              <a:cxnLst/>
              <a:rect l="l" t="t" r="r" b="b"/>
              <a:pathLst>
                <a:path w="11078464" h="1392809">
                  <a:moveTo>
                    <a:pt x="0" y="99187"/>
                  </a:moveTo>
                  <a:cubicBezTo>
                    <a:pt x="0" y="44323"/>
                    <a:pt x="44323" y="0"/>
                    <a:pt x="99187" y="0"/>
                  </a:cubicBezTo>
                  <a:lnTo>
                    <a:pt x="10979277" y="0"/>
                  </a:lnTo>
                  <a:cubicBezTo>
                    <a:pt x="11034014" y="0"/>
                    <a:pt x="11078464" y="44323"/>
                    <a:pt x="11078464" y="99187"/>
                  </a:cubicBezTo>
                  <a:lnTo>
                    <a:pt x="11078464" y="1293622"/>
                  </a:lnTo>
                  <a:cubicBezTo>
                    <a:pt x="11078464" y="1348359"/>
                    <a:pt x="11034141" y="1392809"/>
                    <a:pt x="10979277" y="1392809"/>
                  </a:cubicBezTo>
                  <a:lnTo>
                    <a:pt x="99187" y="1392809"/>
                  </a:lnTo>
                  <a:cubicBezTo>
                    <a:pt x="44450" y="1392809"/>
                    <a:pt x="0" y="1348486"/>
                    <a:pt x="0" y="1293622"/>
                  </a:cubicBezTo>
                  <a:close/>
                </a:path>
              </a:pathLst>
            </a:custGeom>
            <a:solidFill>
              <a:srgbClr val="4B3F02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9546282" y="10849124"/>
            <a:ext cx="221159" cy="176956"/>
            <a:chOff x="0" y="0"/>
            <a:chExt cx="294878" cy="235942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294894" cy="235966"/>
            </a:xfrm>
            <a:custGeom>
              <a:avLst/>
              <a:gdLst/>
              <a:ahLst/>
              <a:cxnLst/>
              <a:rect l="l" t="t" r="r" b="b"/>
              <a:pathLst>
                <a:path w="294894" h="235966">
                  <a:moveTo>
                    <a:pt x="0" y="0"/>
                  </a:moveTo>
                  <a:lnTo>
                    <a:pt x="294894" y="0"/>
                  </a:lnTo>
                  <a:lnTo>
                    <a:pt x="294894" y="235966"/>
                  </a:lnTo>
                  <a:lnTo>
                    <a:pt x="0" y="235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621" r="5" b="-1611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9944397" y="10737354"/>
            <a:ext cx="7556747" cy="64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Note:</a:t>
            </a:r>
            <a:r>
              <a:rPr lang="en-US" sz="1375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Specific dataset references (e.g., via read_csv(...)) were not explicitly found in the notebook, posing a reproducibility risk.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7" y="1047155"/>
            <a:ext cx="15207718" cy="976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DDDDDD"/>
                </a:solidFill>
                <a:latin typeface="Monami"/>
                <a:ea typeface="Monami"/>
                <a:cs typeface="Monami"/>
                <a:sym typeface="Monami"/>
              </a:rPr>
              <a:t>Preprocessing for Robust Models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056655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Our preprocessing pipeline ensures data quality and prepares features for optimal model performance.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7" y="2902631"/>
            <a:ext cx="830700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01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2238" y="3479787"/>
            <a:ext cx="8009930" cy="38100"/>
            <a:chOff x="0" y="0"/>
            <a:chExt cx="10679907" cy="50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992237" y="3621471"/>
            <a:ext cx="5398704" cy="48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Handling Missing Values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4205919"/>
            <a:ext cx="8009930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Identified and applied SimpleImputer for missing data points, ensuring no information loss and preventing model errors.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85685" y="2902631"/>
            <a:ext cx="889327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02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285685" y="3479787"/>
            <a:ext cx="8010079" cy="38100"/>
            <a:chOff x="0" y="0"/>
            <a:chExt cx="10680105" cy="50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680065" cy="50800"/>
            </a:xfrm>
            <a:custGeom>
              <a:avLst/>
              <a:gdLst/>
              <a:ahLst/>
              <a:cxnLst/>
              <a:rect l="l" t="t" r="r" b="b"/>
              <a:pathLst>
                <a:path w="10680065" h="50800">
                  <a:moveTo>
                    <a:pt x="0" y="0"/>
                  </a:moveTo>
                  <a:lnTo>
                    <a:pt x="10680065" y="0"/>
                  </a:lnTo>
                  <a:lnTo>
                    <a:pt x="1068006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9285685" y="3621471"/>
            <a:ext cx="3544044" cy="519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Feature Scaling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85685" y="4205919"/>
            <a:ext cx="8010079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StandardScaler was used to normalize numerical features, preventing dominance by variables with larger magnitudes.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2237" y="5580644"/>
            <a:ext cx="830700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03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92238" y="6157799"/>
            <a:ext cx="8009930" cy="38100"/>
            <a:chOff x="0" y="0"/>
            <a:chExt cx="10679907" cy="50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992238" y="6299484"/>
            <a:ext cx="3544044" cy="519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Data Splitting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2238" y="6883932"/>
            <a:ext cx="8009930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train_test_split was implemented to create distinct training and validation sets, crucial for unbiased model evaluation.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85685" y="5580644"/>
            <a:ext cx="1280171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04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285685" y="6157799"/>
            <a:ext cx="8010079" cy="38100"/>
            <a:chOff x="0" y="0"/>
            <a:chExt cx="10680105" cy="50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680065" cy="50800"/>
            </a:xfrm>
            <a:custGeom>
              <a:avLst/>
              <a:gdLst/>
              <a:ahLst/>
              <a:cxnLst/>
              <a:rect l="l" t="t" r="r" b="b"/>
              <a:pathLst>
                <a:path w="10680065" h="50800">
                  <a:moveTo>
                    <a:pt x="0" y="0"/>
                  </a:moveTo>
                  <a:lnTo>
                    <a:pt x="10680065" y="0"/>
                  </a:lnTo>
                  <a:lnTo>
                    <a:pt x="1068006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9285685" y="6299484"/>
            <a:ext cx="4442986" cy="48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Pipeline Integration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85685" y="6883932"/>
            <a:ext cx="8010079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All preprocessing steps are encapsulated within Pipelines to ensure reproducibility and streamline workflow efficiency.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23033" y="639515"/>
            <a:ext cx="12602564" cy="58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12">
                <a:solidFill>
                  <a:srgbClr val="DDDDDD"/>
                </a:solidFill>
                <a:latin typeface="Monami"/>
                <a:ea typeface="Monami"/>
                <a:cs typeface="Monami"/>
                <a:sym typeface="Monami"/>
              </a:rPr>
              <a:t>Engineered Features for Enhanced Prediction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3032" y="1409304"/>
            <a:ext cx="16441936" cy="41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10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Carefully selected and engineered features provide a richer context for our climate models, improving predictive accuracy.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3507" y="2061270"/>
            <a:ext cx="16460986" cy="1047601"/>
            <a:chOff x="0" y="0"/>
            <a:chExt cx="21947982" cy="1396802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21922614" cy="1371346"/>
            </a:xfrm>
            <a:custGeom>
              <a:avLst/>
              <a:gdLst/>
              <a:ahLst/>
              <a:cxnLst/>
              <a:rect l="l" t="t" r="r" b="b"/>
              <a:pathLst>
                <a:path w="21922614" h="1371346">
                  <a:moveTo>
                    <a:pt x="0" y="96012"/>
                  </a:moveTo>
                  <a:cubicBezTo>
                    <a:pt x="0" y="42926"/>
                    <a:pt x="43688" y="0"/>
                    <a:pt x="97663" y="0"/>
                  </a:cubicBezTo>
                  <a:lnTo>
                    <a:pt x="21824950" y="0"/>
                  </a:lnTo>
                  <a:cubicBezTo>
                    <a:pt x="21878925" y="0"/>
                    <a:pt x="21922614" y="42926"/>
                    <a:pt x="21922614" y="96012"/>
                  </a:cubicBezTo>
                  <a:lnTo>
                    <a:pt x="21922614" y="1275334"/>
                  </a:lnTo>
                  <a:cubicBezTo>
                    <a:pt x="21922614" y="1328420"/>
                    <a:pt x="21878925" y="1371346"/>
                    <a:pt x="21824950" y="1371346"/>
                  </a:cubicBezTo>
                  <a:lnTo>
                    <a:pt x="97663" y="1371346"/>
                  </a:lnTo>
                  <a:cubicBezTo>
                    <a:pt x="43688" y="1371346"/>
                    <a:pt x="0" y="1328420"/>
                    <a:pt x="0" y="1275334"/>
                  </a:cubicBez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21948012" cy="1396746"/>
            </a:xfrm>
            <a:custGeom>
              <a:avLst/>
              <a:gdLst/>
              <a:ahLst/>
              <a:cxnLst/>
              <a:rect l="l" t="t" r="r" b="b"/>
              <a:pathLst>
                <a:path w="21948012" h="1396746">
                  <a:moveTo>
                    <a:pt x="0" y="108712"/>
                  </a:moveTo>
                  <a:cubicBezTo>
                    <a:pt x="0" y="48514"/>
                    <a:pt x="49657" y="0"/>
                    <a:pt x="110363" y="0"/>
                  </a:cubicBezTo>
                  <a:lnTo>
                    <a:pt x="21837650" y="0"/>
                  </a:lnTo>
                  <a:lnTo>
                    <a:pt x="21837650" y="12700"/>
                  </a:lnTo>
                  <a:lnTo>
                    <a:pt x="21837650" y="0"/>
                  </a:lnTo>
                  <a:cubicBezTo>
                    <a:pt x="21898356" y="0"/>
                    <a:pt x="21948012" y="48514"/>
                    <a:pt x="21948012" y="108712"/>
                  </a:cubicBezTo>
                  <a:lnTo>
                    <a:pt x="21935312" y="108712"/>
                  </a:lnTo>
                  <a:lnTo>
                    <a:pt x="21948012" y="108712"/>
                  </a:lnTo>
                  <a:lnTo>
                    <a:pt x="21948012" y="1288034"/>
                  </a:lnTo>
                  <a:lnTo>
                    <a:pt x="21935312" y="1288034"/>
                  </a:lnTo>
                  <a:lnTo>
                    <a:pt x="21948012" y="1288034"/>
                  </a:lnTo>
                  <a:cubicBezTo>
                    <a:pt x="21948012" y="1348232"/>
                    <a:pt x="21898356" y="1396746"/>
                    <a:pt x="21837650" y="1396746"/>
                  </a:cubicBezTo>
                  <a:lnTo>
                    <a:pt x="21837650" y="1384046"/>
                  </a:lnTo>
                  <a:lnTo>
                    <a:pt x="21837650" y="1396746"/>
                  </a:lnTo>
                  <a:lnTo>
                    <a:pt x="110363" y="1396746"/>
                  </a:lnTo>
                  <a:lnTo>
                    <a:pt x="110363" y="1384046"/>
                  </a:lnTo>
                  <a:lnTo>
                    <a:pt x="110363" y="1396746"/>
                  </a:lnTo>
                  <a:cubicBezTo>
                    <a:pt x="49657" y="1396746"/>
                    <a:pt x="0" y="1348232"/>
                    <a:pt x="0" y="1288034"/>
                  </a:cubicBezTo>
                  <a:lnTo>
                    <a:pt x="0" y="108712"/>
                  </a:lnTo>
                  <a:lnTo>
                    <a:pt x="12700" y="108712"/>
                  </a:lnTo>
                  <a:lnTo>
                    <a:pt x="0" y="108712"/>
                  </a:lnTo>
                  <a:moveTo>
                    <a:pt x="25400" y="108712"/>
                  </a:moveTo>
                  <a:lnTo>
                    <a:pt x="25400" y="1288034"/>
                  </a:lnTo>
                  <a:lnTo>
                    <a:pt x="12700" y="1288034"/>
                  </a:lnTo>
                  <a:lnTo>
                    <a:pt x="25400" y="1288034"/>
                  </a:lnTo>
                  <a:cubicBezTo>
                    <a:pt x="25400" y="1333881"/>
                    <a:pt x="63246" y="1371346"/>
                    <a:pt x="110363" y="1371346"/>
                  </a:cubicBezTo>
                  <a:lnTo>
                    <a:pt x="21837650" y="1371346"/>
                  </a:lnTo>
                  <a:cubicBezTo>
                    <a:pt x="21884767" y="1371346"/>
                    <a:pt x="21922614" y="1333881"/>
                    <a:pt x="21922614" y="1288034"/>
                  </a:cubicBezTo>
                  <a:lnTo>
                    <a:pt x="21922614" y="108712"/>
                  </a:lnTo>
                  <a:cubicBezTo>
                    <a:pt x="21922614" y="62865"/>
                    <a:pt x="21884767" y="25400"/>
                    <a:pt x="21837650" y="25400"/>
                  </a:cubicBezTo>
                  <a:lnTo>
                    <a:pt x="110363" y="25400"/>
                  </a:lnTo>
                  <a:lnTo>
                    <a:pt x="110363" y="12700"/>
                  </a:lnTo>
                  <a:lnTo>
                    <a:pt x="110363" y="25400"/>
                  </a:lnTo>
                  <a:cubicBezTo>
                    <a:pt x="63246" y="25400"/>
                    <a:pt x="25400" y="62865"/>
                    <a:pt x="25400" y="108712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42083" y="2089845"/>
            <a:ext cx="685651" cy="990451"/>
            <a:chOff x="0" y="0"/>
            <a:chExt cx="914202" cy="13206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4146" cy="1320546"/>
            </a:xfrm>
            <a:custGeom>
              <a:avLst/>
              <a:gdLst/>
              <a:ahLst/>
              <a:cxnLst/>
              <a:rect l="l" t="t" r="r" b="b"/>
              <a:pathLst>
                <a:path w="914146" h="1320546">
                  <a:moveTo>
                    <a:pt x="0" y="65532"/>
                  </a:moveTo>
                  <a:cubicBezTo>
                    <a:pt x="0" y="29337"/>
                    <a:pt x="29337" y="0"/>
                    <a:pt x="65532" y="0"/>
                  </a:cubicBezTo>
                  <a:lnTo>
                    <a:pt x="848614" y="0"/>
                  </a:lnTo>
                  <a:cubicBezTo>
                    <a:pt x="884809" y="0"/>
                    <a:pt x="914146" y="29337"/>
                    <a:pt x="914146" y="65532"/>
                  </a:cubicBezTo>
                  <a:lnTo>
                    <a:pt x="914146" y="1255014"/>
                  </a:lnTo>
                  <a:cubicBezTo>
                    <a:pt x="914146" y="1291209"/>
                    <a:pt x="884809" y="1320546"/>
                    <a:pt x="848614" y="1320546"/>
                  </a:cubicBezTo>
                  <a:lnTo>
                    <a:pt x="65532" y="1320546"/>
                  </a:lnTo>
                  <a:cubicBezTo>
                    <a:pt x="29337" y="1320546"/>
                    <a:pt x="0" y="1291209"/>
                    <a:pt x="0" y="1255014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151632" y="2405360"/>
            <a:ext cx="257026" cy="34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Monami"/>
                <a:ea typeface="Monami"/>
                <a:cs typeface="Monami"/>
                <a:sym typeface="Monami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9035" y="2213521"/>
            <a:ext cx="2142976" cy="31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Actual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99035" y="2555676"/>
            <a:ext cx="15546884" cy="350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The observed climate variable, serving as our primary target for prediction.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13507" y="3261122"/>
            <a:ext cx="16460986" cy="1047601"/>
            <a:chOff x="0" y="0"/>
            <a:chExt cx="21947982" cy="1396802"/>
          </a:xfrm>
        </p:grpSpPr>
        <p:sp>
          <p:nvSpPr>
            <p:cNvPr id="17" name="Freeform 17"/>
            <p:cNvSpPr/>
            <p:nvPr/>
          </p:nvSpPr>
          <p:spPr>
            <a:xfrm>
              <a:off x="12700" y="12700"/>
              <a:ext cx="21922614" cy="1371346"/>
            </a:xfrm>
            <a:custGeom>
              <a:avLst/>
              <a:gdLst/>
              <a:ahLst/>
              <a:cxnLst/>
              <a:rect l="l" t="t" r="r" b="b"/>
              <a:pathLst>
                <a:path w="21922614" h="1371346">
                  <a:moveTo>
                    <a:pt x="0" y="96012"/>
                  </a:moveTo>
                  <a:cubicBezTo>
                    <a:pt x="0" y="42926"/>
                    <a:pt x="43688" y="0"/>
                    <a:pt x="97663" y="0"/>
                  </a:cubicBezTo>
                  <a:lnTo>
                    <a:pt x="21824950" y="0"/>
                  </a:lnTo>
                  <a:cubicBezTo>
                    <a:pt x="21878925" y="0"/>
                    <a:pt x="21922614" y="42926"/>
                    <a:pt x="21922614" y="96012"/>
                  </a:cubicBezTo>
                  <a:lnTo>
                    <a:pt x="21922614" y="1275334"/>
                  </a:lnTo>
                  <a:cubicBezTo>
                    <a:pt x="21922614" y="1328420"/>
                    <a:pt x="21878925" y="1371346"/>
                    <a:pt x="21824950" y="1371346"/>
                  </a:cubicBezTo>
                  <a:lnTo>
                    <a:pt x="97663" y="1371346"/>
                  </a:lnTo>
                  <a:cubicBezTo>
                    <a:pt x="43688" y="1371346"/>
                    <a:pt x="0" y="1328420"/>
                    <a:pt x="0" y="1275334"/>
                  </a:cubicBez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1948012" cy="1396746"/>
            </a:xfrm>
            <a:custGeom>
              <a:avLst/>
              <a:gdLst/>
              <a:ahLst/>
              <a:cxnLst/>
              <a:rect l="l" t="t" r="r" b="b"/>
              <a:pathLst>
                <a:path w="21948012" h="1396746">
                  <a:moveTo>
                    <a:pt x="0" y="108712"/>
                  </a:moveTo>
                  <a:cubicBezTo>
                    <a:pt x="0" y="48514"/>
                    <a:pt x="49657" y="0"/>
                    <a:pt x="110363" y="0"/>
                  </a:cubicBezTo>
                  <a:lnTo>
                    <a:pt x="21837650" y="0"/>
                  </a:lnTo>
                  <a:lnTo>
                    <a:pt x="21837650" y="12700"/>
                  </a:lnTo>
                  <a:lnTo>
                    <a:pt x="21837650" y="0"/>
                  </a:lnTo>
                  <a:cubicBezTo>
                    <a:pt x="21898356" y="0"/>
                    <a:pt x="21948012" y="48514"/>
                    <a:pt x="21948012" y="108712"/>
                  </a:cubicBezTo>
                  <a:lnTo>
                    <a:pt x="21935312" y="108712"/>
                  </a:lnTo>
                  <a:lnTo>
                    <a:pt x="21948012" y="108712"/>
                  </a:lnTo>
                  <a:lnTo>
                    <a:pt x="21948012" y="1288034"/>
                  </a:lnTo>
                  <a:lnTo>
                    <a:pt x="21935312" y="1288034"/>
                  </a:lnTo>
                  <a:lnTo>
                    <a:pt x="21948012" y="1288034"/>
                  </a:lnTo>
                  <a:cubicBezTo>
                    <a:pt x="21948012" y="1348232"/>
                    <a:pt x="21898356" y="1396746"/>
                    <a:pt x="21837650" y="1396746"/>
                  </a:cubicBezTo>
                  <a:lnTo>
                    <a:pt x="21837650" y="1384046"/>
                  </a:lnTo>
                  <a:lnTo>
                    <a:pt x="21837650" y="1396746"/>
                  </a:lnTo>
                  <a:lnTo>
                    <a:pt x="110363" y="1396746"/>
                  </a:lnTo>
                  <a:lnTo>
                    <a:pt x="110363" y="1384046"/>
                  </a:lnTo>
                  <a:lnTo>
                    <a:pt x="110363" y="1396746"/>
                  </a:lnTo>
                  <a:cubicBezTo>
                    <a:pt x="49657" y="1396746"/>
                    <a:pt x="0" y="1348232"/>
                    <a:pt x="0" y="1288034"/>
                  </a:cubicBezTo>
                  <a:lnTo>
                    <a:pt x="0" y="108712"/>
                  </a:lnTo>
                  <a:lnTo>
                    <a:pt x="12700" y="108712"/>
                  </a:lnTo>
                  <a:lnTo>
                    <a:pt x="0" y="108712"/>
                  </a:lnTo>
                  <a:moveTo>
                    <a:pt x="25400" y="108712"/>
                  </a:moveTo>
                  <a:lnTo>
                    <a:pt x="25400" y="1288034"/>
                  </a:lnTo>
                  <a:lnTo>
                    <a:pt x="12700" y="1288034"/>
                  </a:lnTo>
                  <a:lnTo>
                    <a:pt x="25400" y="1288034"/>
                  </a:lnTo>
                  <a:cubicBezTo>
                    <a:pt x="25400" y="1333881"/>
                    <a:pt x="63246" y="1371346"/>
                    <a:pt x="110363" y="1371346"/>
                  </a:cubicBezTo>
                  <a:lnTo>
                    <a:pt x="21837650" y="1371346"/>
                  </a:lnTo>
                  <a:cubicBezTo>
                    <a:pt x="21884767" y="1371346"/>
                    <a:pt x="21922614" y="1333881"/>
                    <a:pt x="21922614" y="1288034"/>
                  </a:cubicBezTo>
                  <a:lnTo>
                    <a:pt x="21922614" y="108712"/>
                  </a:lnTo>
                  <a:cubicBezTo>
                    <a:pt x="21922614" y="62865"/>
                    <a:pt x="21884767" y="25400"/>
                    <a:pt x="21837650" y="25400"/>
                  </a:cubicBezTo>
                  <a:lnTo>
                    <a:pt x="110363" y="25400"/>
                  </a:lnTo>
                  <a:lnTo>
                    <a:pt x="110363" y="12700"/>
                  </a:lnTo>
                  <a:lnTo>
                    <a:pt x="110363" y="25400"/>
                  </a:lnTo>
                  <a:cubicBezTo>
                    <a:pt x="63246" y="25400"/>
                    <a:pt x="25400" y="62865"/>
                    <a:pt x="25400" y="108712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42083" y="3289698"/>
            <a:ext cx="685651" cy="990451"/>
            <a:chOff x="0" y="0"/>
            <a:chExt cx="914202" cy="132060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146" cy="1320546"/>
            </a:xfrm>
            <a:custGeom>
              <a:avLst/>
              <a:gdLst/>
              <a:ahLst/>
              <a:cxnLst/>
              <a:rect l="l" t="t" r="r" b="b"/>
              <a:pathLst>
                <a:path w="914146" h="1320546">
                  <a:moveTo>
                    <a:pt x="0" y="65532"/>
                  </a:moveTo>
                  <a:cubicBezTo>
                    <a:pt x="0" y="29337"/>
                    <a:pt x="29337" y="0"/>
                    <a:pt x="65532" y="0"/>
                  </a:cubicBezTo>
                  <a:lnTo>
                    <a:pt x="848614" y="0"/>
                  </a:lnTo>
                  <a:cubicBezTo>
                    <a:pt x="884809" y="0"/>
                    <a:pt x="914146" y="29337"/>
                    <a:pt x="914146" y="65532"/>
                  </a:cubicBezTo>
                  <a:lnTo>
                    <a:pt x="914146" y="1255014"/>
                  </a:lnTo>
                  <a:cubicBezTo>
                    <a:pt x="914146" y="1291209"/>
                    <a:pt x="884809" y="1320546"/>
                    <a:pt x="848614" y="1320546"/>
                  </a:cubicBezTo>
                  <a:lnTo>
                    <a:pt x="65532" y="1320546"/>
                  </a:lnTo>
                  <a:cubicBezTo>
                    <a:pt x="29337" y="1320546"/>
                    <a:pt x="0" y="1291209"/>
                    <a:pt x="0" y="1255014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151632" y="3605212"/>
            <a:ext cx="257026" cy="34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Monami"/>
                <a:ea typeface="Monami"/>
                <a:cs typeface="Monami"/>
                <a:sym typeface="Monami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99035" y="3413373"/>
            <a:ext cx="2142976" cy="31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Date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99035" y="3755529"/>
            <a:ext cx="15546884" cy="350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Original timestamp information, critical for time-series analysis.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13507" y="4460974"/>
            <a:ext cx="16460986" cy="1047601"/>
            <a:chOff x="0" y="0"/>
            <a:chExt cx="21947982" cy="1396802"/>
          </a:xfrm>
        </p:grpSpPr>
        <p:sp>
          <p:nvSpPr>
            <p:cNvPr id="25" name="Freeform 25"/>
            <p:cNvSpPr/>
            <p:nvPr/>
          </p:nvSpPr>
          <p:spPr>
            <a:xfrm>
              <a:off x="12700" y="12700"/>
              <a:ext cx="21922614" cy="1371346"/>
            </a:xfrm>
            <a:custGeom>
              <a:avLst/>
              <a:gdLst/>
              <a:ahLst/>
              <a:cxnLst/>
              <a:rect l="l" t="t" r="r" b="b"/>
              <a:pathLst>
                <a:path w="21922614" h="1371346">
                  <a:moveTo>
                    <a:pt x="0" y="96012"/>
                  </a:moveTo>
                  <a:cubicBezTo>
                    <a:pt x="0" y="42926"/>
                    <a:pt x="43688" y="0"/>
                    <a:pt x="97663" y="0"/>
                  </a:cubicBezTo>
                  <a:lnTo>
                    <a:pt x="21824950" y="0"/>
                  </a:lnTo>
                  <a:cubicBezTo>
                    <a:pt x="21878925" y="0"/>
                    <a:pt x="21922614" y="42926"/>
                    <a:pt x="21922614" y="96012"/>
                  </a:cubicBezTo>
                  <a:lnTo>
                    <a:pt x="21922614" y="1275334"/>
                  </a:lnTo>
                  <a:cubicBezTo>
                    <a:pt x="21922614" y="1328420"/>
                    <a:pt x="21878925" y="1371346"/>
                    <a:pt x="21824950" y="1371346"/>
                  </a:cubicBezTo>
                  <a:lnTo>
                    <a:pt x="97663" y="1371346"/>
                  </a:lnTo>
                  <a:cubicBezTo>
                    <a:pt x="43688" y="1371346"/>
                    <a:pt x="0" y="1328420"/>
                    <a:pt x="0" y="1275334"/>
                  </a:cubicBez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21948012" cy="1396746"/>
            </a:xfrm>
            <a:custGeom>
              <a:avLst/>
              <a:gdLst/>
              <a:ahLst/>
              <a:cxnLst/>
              <a:rect l="l" t="t" r="r" b="b"/>
              <a:pathLst>
                <a:path w="21948012" h="1396746">
                  <a:moveTo>
                    <a:pt x="0" y="108712"/>
                  </a:moveTo>
                  <a:cubicBezTo>
                    <a:pt x="0" y="48514"/>
                    <a:pt x="49657" y="0"/>
                    <a:pt x="110363" y="0"/>
                  </a:cubicBezTo>
                  <a:lnTo>
                    <a:pt x="21837650" y="0"/>
                  </a:lnTo>
                  <a:lnTo>
                    <a:pt x="21837650" y="12700"/>
                  </a:lnTo>
                  <a:lnTo>
                    <a:pt x="21837650" y="0"/>
                  </a:lnTo>
                  <a:cubicBezTo>
                    <a:pt x="21898356" y="0"/>
                    <a:pt x="21948012" y="48514"/>
                    <a:pt x="21948012" y="108712"/>
                  </a:cubicBezTo>
                  <a:lnTo>
                    <a:pt x="21935312" y="108712"/>
                  </a:lnTo>
                  <a:lnTo>
                    <a:pt x="21948012" y="108712"/>
                  </a:lnTo>
                  <a:lnTo>
                    <a:pt x="21948012" y="1288034"/>
                  </a:lnTo>
                  <a:lnTo>
                    <a:pt x="21935312" y="1288034"/>
                  </a:lnTo>
                  <a:lnTo>
                    <a:pt x="21948012" y="1288034"/>
                  </a:lnTo>
                  <a:cubicBezTo>
                    <a:pt x="21948012" y="1348232"/>
                    <a:pt x="21898356" y="1396746"/>
                    <a:pt x="21837650" y="1396746"/>
                  </a:cubicBezTo>
                  <a:lnTo>
                    <a:pt x="21837650" y="1384046"/>
                  </a:lnTo>
                  <a:lnTo>
                    <a:pt x="21837650" y="1396746"/>
                  </a:lnTo>
                  <a:lnTo>
                    <a:pt x="110363" y="1396746"/>
                  </a:lnTo>
                  <a:lnTo>
                    <a:pt x="110363" y="1384046"/>
                  </a:lnTo>
                  <a:lnTo>
                    <a:pt x="110363" y="1396746"/>
                  </a:lnTo>
                  <a:cubicBezTo>
                    <a:pt x="49657" y="1396746"/>
                    <a:pt x="0" y="1348232"/>
                    <a:pt x="0" y="1288034"/>
                  </a:cubicBezTo>
                  <a:lnTo>
                    <a:pt x="0" y="108712"/>
                  </a:lnTo>
                  <a:lnTo>
                    <a:pt x="12700" y="108712"/>
                  </a:lnTo>
                  <a:lnTo>
                    <a:pt x="0" y="108712"/>
                  </a:lnTo>
                  <a:moveTo>
                    <a:pt x="25400" y="108712"/>
                  </a:moveTo>
                  <a:lnTo>
                    <a:pt x="25400" y="1288034"/>
                  </a:lnTo>
                  <a:lnTo>
                    <a:pt x="12700" y="1288034"/>
                  </a:lnTo>
                  <a:lnTo>
                    <a:pt x="25400" y="1288034"/>
                  </a:lnTo>
                  <a:cubicBezTo>
                    <a:pt x="25400" y="1333881"/>
                    <a:pt x="63246" y="1371346"/>
                    <a:pt x="110363" y="1371346"/>
                  </a:cubicBezTo>
                  <a:lnTo>
                    <a:pt x="21837650" y="1371346"/>
                  </a:lnTo>
                  <a:cubicBezTo>
                    <a:pt x="21884767" y="1371346"/>
                    <a:pt x="21922614" y="1333881"/>
                    <a:pt x="21922614" y="1288034"/>
                  </a:cubicBezTo>
                  <a:lnTo>
                    <a:pt x="21922614" y="108712"/>
                  </a:lnTo>
                  <a:cubicBezTo>
                    <a:pt x="21922614" y="62865"/>
                    <a:pt x="21884767" y="25400"/>
                    <a:pt x="21837650" y="25400"/>
                  </a:cubicBezTo>
                  <a:lnTo>
                    <a:pt x="110363" y="25400"/>
                  </a:lnTo>
                  <a:lnTo>
                    <a:pt x="110363" y="12700"/>
                  </a:lnTo>
                  <a:lnTo>
                    <a:pt x="110363" y="25400"/>
                  </a:lnTo>
                  <a:cubicBezTo>
                    <a:pt x="63246" y="25400"/>
                    <a:pt x="25400" y="62865"/>
                    <a:pt x="25400" y="108712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942083" y="4489549"/>
            <a:ext cx="685651" cy="990451"/>
            <a:chOff x="0" y="0"/>
            <a:chExt cx="914202" cy="132060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14146" cy="1320546"/>
            </a:xfrm>
            <a:custGeom>
              <a:avLst/>
              <a:gdLst/>
              <a:ahLst/>
              <a:cxnLst/>
              <a:rect l="l" t="t" r="r" b="b"/>
              <a:pathLst>
                <a:path w="914146" h="1320546">
                  <a:moveTo>
                    <a:pt x="0" y="65532"/>
                  </a:moveTo>
                  <a:cubicBezTo>
                    <a:pt x="0" y="29337"/>
                    <a:pt x="29337" y="0"/>
                    <a:pt x="65532" y="0"/>
                  </a:cubicBezTo>
                  <a:lnTo>
                    <a:pt x="848614" y="0"/>
                  </a:lnTo>
                  <a:cubicBezTo>
                    <a:pt x="884809" y="0"/>
                    <a:pt x="914146" y="29337"/>
                    <a:pt x="914146" y="65532"/>
                  </a:cubicBezTo>
                  <a:lnTo>
                    <a:pt x="914146" y="1255014"/>
                  </a:lnTo>
                  <a:cubicBezTo>
                    <a:pt x="914146" y="1291209"/>
                    <a:pt x="884809" y="1320546"/>
                    <a:pt x="848614" y="1320546"/>
                  </a:cubicBezTo>
                  <a:lnTo>
                    <a:pt x="65532" y="1320546"/>
                  </a:lnTo>
                  <a:cubicBezTo>
                    <a:pt x="29337" y="1320546"/>
                    <a:pt x="0" y="1291209"/>
                    <a:pt x="0" y="1255014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151632" y="4805065"/>
            <a:ext cx="257026" cy="34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Monami"/>
                <a:ea typeface="Monami"/>
                <a:cs typeface="Monami"/>
                <a:sym typeface="Monami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99035" y="4613225"/>
            <a:ext cx="2142976" cy="31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Date_Est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99035" y="4955381"/>
            <a:ext cx="15546884" cy="350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Estimated date, potentially derived or adjusted for consistency.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913507" y="5660826"/>
            <a:ext cx="16460986" cy="1047601"/>
            <a:chOff x="0" y="0"/>
            <a:chExt cx="21947982" cy="1396802"/>
          </a:xfrm>
        </p:grpSpPr>
        <p:sp>
          <p:nvSpPr>
            <p:cNvPr id="33" name="Freeform 33"/>
            <p:cNvSpPr/>
            <p:nvPr/>
          </p:nvSpPr>
          <p:spPr>
            <a:xfrm>
              <a:off x="12700" y="12700"/>
              <a:ext cx="21922614" cy="1371346"/>
            </a:xfrm>
            <a:custGeom>
              <a:avLst/>
              <a:gdLst/>
              <a:ahLst/>
              <a:cxnLst/>
              <a:rect l="l" t="t" r="r" b="b"/>
              <a:pathLst>
                <a:path w="21922614" h="1371346">
                  <a:moveTo>
                    <a:pt x="0" y="96012"/>
                  </a:moveTo>
                  <a:cubicBezTo>
                    <a:pt x="0" y="42926"/>
                    <a:pt x="43688" y="0"/>
                    <a:pt x="97663" y="0"/>
                  </a:cubicBezTo>
                  <a:lnTo>
                    <a:pt x="21824950" y="0"/>
                  </a:lnTo>
                  <a:cubicBezTo>
                    <a:pt x="21878925" y="0"/>
                    <a:pt x="21922614" y="42926"/>
                    <a:pt x="21922614" y="96012"/>
                  </a:cubicBezTo>
                  <a:lnTo>
                    <a:pt x="21922614" y="1275334"/>
                  </a:lnTo>
                  <a:cubicBezTo>
                    <a:pt x="21922614" y="1328420"/>
                    <a:pt x="21878925" y="1371346"/>
                    <a:pt x="21824950" y="1371346"/>
                  </a:cubicBezTo>
                  <a:lnTo>
                    <a:pt x="97663" y="1371346"/>
                  </a:lnTo>
                  <a:cubicBezTo>
                    <a:pt x="43688" y="1371346"/>
                    <a:pt x="0" y="1328420"/>
                    <a:pt x="0" y="1275334"/>
                  </a:cubicBez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21948012" cy="1396746"/>
            </a:xfrm>
            <a:custGeom>
              <a:avLst/>
              <a:gdLst/>
              <a:ahLst/>
              <a:cxnLst/>
              <a:rect l="l" t="t" r="r" b="b"/>
              <a:pathLst>
                <a:path w="21948012" h="1396746">
                  <a:moveTo>
                    <a:pt x="0" y="108712"/>
                  </a:moveTo>
                  <a:cubicBezTo>
                    <a:pt x="0" y="48514"/>
                    <a:pt x="49657" y="0"/>
                    <a:pt x="110363" y="0"/>
                  </a:cubicBezTo>
                  <a:lnTo>
                    <a:pt x="21837650" y="0"/>
                  </a:lnTo>
                  <a:lnTo>
                    <a:pt x="21837650" y="12700"/>
                  </a:lnTo>
                  <a:lnTo>
                    <a:pt x="21837650" y="0"/>
                  </a:lnTo>
                  <a:cubicBezTo>
                    <a:pt x="21898356" y="0"/>
                    <a:pt x="21948012" y="48514"/>
                    <a:pt x="21948012" y="108712"/>
                  </a:cubicBezTo>
                  <a:lnTo>
                    <a:pt x="21935312" y="108712"/>
                  </a:lnTo>
                  <a:lnTo>
                    <a:pt x="21948012" y="108712"/>
                  </a:lnTo>
                  <a:lnTo>
                    <a:pt x="21948012" y="1288034"/>
                  </a:lnTo>
                  <a:lnTo>
                    <a:pt x="21935312" y="1288034"/>
                  </a:lnTo>
                  <a:lnTo>
                    <a:pt x="21948012" y="1288034"/>
                  </a:lnTo>
                  <a:cubicBezTo>
                    <a:pt x="21948012" y="1348232"/>
                    <a:pt x="21898356" y="1396746"/>
                    <a:pt x="21837650" y="1396746"/>
                  </a:cubicBezTo>
                  <a:lnTo>
                    <a:pt x="21837650" y="1384046"/>
                  </a:lnTo>
                  <a:lnTo>
                    <a:pt x="21837650" y="1396746"/>
                  </a:lnTo>
                  <a:lnTo>
                    <a:pt x="110363" y="1396746"/>
                  </a:lnTo>
                  <a:lnTo>
                    <a:pt x="110363" y="1384046"/>
                  </a:lnTo>
                  <a:lnTo>
                    <a:pt x="110363" y="1396746"/>
                  </a:lnTo>
                  <a:cubicBezTo>
                    <a:pt x="49657" y="1396746"/>
                    <a:pt x="0" y="1348232"/>
                    <a:pt x="0" y="1288034"/>
                  </a:cubicBezTo>
                  <a:lnTo>
                    <a:pt x="0" y="108712"/>
                  </a:lnTo>
                  <a:lnTo>
                    <a:pt x="12700" y="108712"/>
                  </a:lnTo>
                  <a:lnTo>
                    <a:pt x="0" y="108712"/>
                  </a:lnTo>
                  <a:moveTo>
                    <a:pt x="25400" y="108712"/>
                  </a:moveTo>
                  <a:lnTo>
                    <a:pt x="25400" y="1288034"/>
                  </a:lnTo>
                  <a:lnTo>
                    <a:pt x="12700" y="1288034"/>
                  </a:lnTo>
                  <a:lnTo>
                    <a:pt x="25400" y="1288034"/>
                  </a:lnTo>
                  <a:cubicBezTo>
                    <a:pt x="25400" y="1333881"/>
                    <a:pt x="63246" y="1371346"/>
                    <a:pt x="110363" y="1371346"/>
                  </a:cubicBezTo>
                  <a:lnTo>
                    <a:pt x="21837650" y="1371346"/>
                  </a:lnTo>
                  <a:cubicBezTo>
                    <a:pt x="21884767" y="1371346"/>
                    <a:pt x="21922614" y="1333881"/>
                    <a:pt x="21922614" y="1288034"/>
                  </a:cubicBezTo>
                  <a:lnTo>
                    <a:pt x="21922614" y="108712"/>
                  </a:lnTo>
                  <a:cubicBezTo>
                    <a:pt x="21922614" y="62865"/>
                    <a:pt x="21884767" y="25400"/>
                    <a:pt x="21837650" y="25400"/>
                  </a:cubicBezTo>
                  <a:lnTo>
                    <a:pt x="110363" y="25400"/>
                  </a:lnTo>
                  <a:lnTo>
                    <a:pt x="110363" y="12700"/>
                  </a:lnTo>
                  <a:lnTo>
                    <a:pt x="110363" y="25400"/>
                  </a:lnTo>
                  <a:cubicBezTo>
                    <a:pt x="63246" y="25400"/>
                    <a:pt x="25400" y="62865"/>
                    <a:pt x="25400" y="108712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942083" y="5689401"/>
            <a:ext cx="685651" cy="990451"/>
            <a:chOff x="0" y="0"/>
            <a:chExt cx="914202" cy="132060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14146" cy="1320546"/>
            </a:xfrm>
            <a:custGeom>
              <a:avLst/>
              <a:gdLst/>
              <a:ahLst/>
              <a:cxnLst/>
              <a:rect l="l" t="t" r="r" b="b"/>
              <a:pathLst>
                <a:path w="914146" h="1320546">
                  <a:moveTo>
                    <a:pt x="0" y="65532"/>
                  </a:moveTo>
                  <a:cubicBezTo>
                    <a:pt x="0" y="29337"/>
                    <a:pt x="29337" y="0"/>
                    <a:pt x="65532" y="0"/>
                  </a:cubicBezTo>
                  <a:lnTo>
                    <a:pt x="848614" y="0"/>
                  </a:lnTo>
                  <a:cubicBezTo>
                    <a:pt x="884809" y="0"/>
                    <a:pt x="914146" y="29337"/>
                    <a:pt x="914146" y="65532"/>
                  </a:cubicBezTo>
                  <a:lnTo>
                    <a:pt x="914146" y="1255014"/>
                  </a:lnTo>
                  <a:cubicBezTo>
                    <a:pt x="914146" y="1291209"/>
                    <a:pt x="884809" y="1320546"/>
                    <a:pt x="848614" y="1320546"/>
                  </a:cubicBezTo>
                  <a:lnTo>
                    <a:pt x="65532" y="1320546"/>
                  </a:lnTo>
                  <a:cubicBezTo>
                    <a:pt x="29337" y="1320546"/>
                    <a:pt x="0" y="1291209"/>
                    <a:pt x="0" y="1255014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1151632" y="6004917"/>
            <a:ext cx="257026" cy="34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Monami"/>
                <a:ea typeface="Monami"/>
                <a:cs typeface="Monami"/>
                <a:sym typeface="Monami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799035" y="5813077"/>
            <a:ext cx="2142976" cy="31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Day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99035" y="6155234"/>
            <a:ext cx="15546884" cy="350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Extracted day of the month, capturing daily patterns.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913507" y="6860679"/>
            <a:ext cx="16460986" cy="1047601"/>
            <a:chOff x="0" y="0"/>
            <a:chExt cx="21947982" cy="1396802"/>
          </a:xfrm>
        </p:grpSpPr>
        <p:sp>
          <p:nvSpPr>
            <p:cNvPr id="41" name="Freeform 41"/>
            <p:cNvSpPr/>
            <p:nvPr/>
          </p:nvSpPr>
          <p:spPr>
            <a:xfrm>
              <a:off x="12700" y="12700"/>
              <a:ext cx="21922614" cy="1371346"/>
            </a:xfrm>
            <a:custGeom>
              <a:avLst/>
              <a:gdLst/>
              <a:ahLst/>
              <a:cxnLst/>
              <a:rect l="l" t="t" r="r" b="b"/>
              <a:pathLst>
                <a:path w="21922614" h="1371346">
                  <a:moveTo>
                    <a:pt x="0" y="96012"/>
                  </a:moveTo>
                  <a:cubicBezTo>
                    <a:pt x="0" y="42926"/>
                    <a:pt x="43688" y="0"/>
                    <a:pt x="97663" y="0"/>
                  </a:cubicBezTo>
                  <a:lnTo>
                    <a:pt x="21824950" y="0"/>
                  </a:lnTo>
                  <a:cubicBezTo>
                    <a:pt x="21878925" y="0"/>
                    <a:pt x="21922614" y="42926"/>
                    <a:pt x="21922614" y="96012"/>
                  </a:cubicBezTo>
                  <a:lnTo>
                    <a:pt x="21922614" y="1275334"/>
                  </a:lnTo>
                  <a:cubicBezTo>
                    <a:pt x="21922614" y="1328420"/>
                    <a:pt x="21878925" y="1371346"/>
                    <a:pt x="21824950" y="1371346"/>
                  </a:cubicBezTo>
                  <a:lnTo>
                    <a:pt x="97663" y="1371346"/>
                  </a:lnTo>
                  <a:cubicBezTo>
                    <a:pt x="43688" y="1371346"/>
                    <a:pt x="0" y="1328420"/>
                    <a:pt x="0" y="1275334"/>
                  </a:cubicBez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0" y="0"/>
              <a:ext cx="21948012" cy="1396746"/>
            </a:xfrm>
            <a:custGeom>
              <a:avLst/>
              <a:gdLst/>
              <a:ahLst/>
              <a:cxnLst/>
              <a:rect l="l" t="t" r="r" b="b"/>
              <a:pathLst>
                <a:path w="21948012" h="1396746">
                  <a:moveTo>
                    <a:pt x="0" y="108712"/>
                  </a:moveTo>
                  <a:cubicBezTo>
                    <a:pt x="0" y="48514"/>
                    <a:pt x="49657" y="0"/>
                    <a:pt x="110363" y="0"/>
                  </a:cubicBezTo>
                  <a:lnTo>
                    <a:pt x="21837650" y="0"/>
                  </a:lnTo>
                  <a:lnTo>
                    <a:pt x="21837650" y="12700"/>
                  </a:lnTo>
                  <a:lnTo>
                    <a:pt x="21837650" y="0"/>
                  </a:lnTo>
                  <a:cubicBezTo>
                    <a:pt x="21898356" y="0"/>
                    <a:pt x="21948012" y="48514"/>
                    <a:pt x="21948012" y="108712"/>
                  </a:cubicBezTo>
                  <a:lnTo>
                    <a:pt x="21935312" y="108712"/>
                  </a:lnTo>
                  <a:lnTo>
                    <a:pt x="21948012" y="108712"/>
                  </a:lnTo>
                  <a:lnTo>
                    <a:pt x="21948012" y="1288034"/>
                  </a:lnTo>
                  <a:lnTo>
                    <a:pt x="21935312" y="1288034"/>
                  </a:lnTo>
                  <a:lnTo>
                    <a:pt x="21948012" y="1288034"/>
                  </a:lnTo>
                  <a:cubicBezTo>
                    <a:pt x="21948012" y="1348232"/>
                    <a:pt x="21898356" y="1396746"/>
                    <a:pt x="21837650" y="1396746"/>
                  </a:cubicBezTo>
                  <a:lnTo>
                    <a:pt x="21837650" y="1384046"/>
                  </a:lnTo>
                  <a:lnTo>
                    <a:pt x="21837650" y="1396746"/>
                  </a:lnTo>
                  <a:lnTo>
                    <a:pt x="110363" y="1396746"/>
                  </a:lnTo>
                  <a:lnTo>
                    <a:pt x="110363" y="1384046"/>
                  </a:lnTo>
                  <a:lnTo>
                    <a:pt x="110363" y="1396746"/>
                  </a:lnTo>
                  <a:cubicBezTo>
                    <a:pt x="49657" y="1396746"/>
                    <a:pt x="0" y="1348232"/>
                    <a:pt x="0" y="1288034"/>
                  </a:cubicBezTo>
                  <a:lnTo>
                    <a:pt x="0" y="108712"/>
                  </a:lnTo>
                  <a:lnTo>
                    <a:pt x="12700" y="108712"/>
                  </a:lnTo>
                  <a:lnTo>
                    <a:pt x="0" y="108712"/>
                  </a:lnTo>
                  <a:moveTo>
                    <a:pt x="25400" y="108712"/>
                  </a:moveTo>
                  <a:lnTo>
                    <a:pt x="25400" y="1288034"/>
                  </a:lnTo>
                  <a:lnTo>
                    <a:pt x="12700" y="1288034"/>
                  </a:lnTo>
                  <a:lnTo>
                    <a:pt x="25400" y="1288034"/>
                  </a:lnTo>
                  <a:cubicBezTo>
                    <a:pt x="25400" y="1333881"/>
                    <a:pt x="63246" y="1371346"/>
                    <a:pt x="110363" y="1371346"/>
                  </a:cubicBezTo>
                  <a:lnTo>
                    <a:pt x="21837650" y="1371346"/>
                  </a:lnTo>
                  <a:cubicBezTo>
                    <a:pt x="21884767" y="1371346"/>
                    <a:pt x="21922614" y="1333881"/>
                    <a:pt x="21922614" y="1288034"/>
                  </a:cubicBezTo>
                  <a:lnTo>
                    <a:pt x="21922614" y="108712"/>
                  </a:lnTo>
                  <a:cubicBezTo>
                    <a:pt x="21922614" y="62865"/>
                    <a:pt x="21884767" y="25400"/>
                    <a:pt x="21837650" y="25400"/>
                  </a:cubicBezTo>
                  <a:lnTo>
                    <a:pt x="110363" y="25400"/>
                  </a:lnTo>
                  <a:lnTo>
                    <a:pt x="110363" y="12700"/>
                  </a:lnTo>
                  <a:lnTo>
                    <a:pt x="110363" y="25400"/>
                  </a:lnTo>
                  <a:cubicBezTo>
                    <a:pt x="63246" y="25400"/>
                    <a:pt x="25400" y="62865"/>
                    <a:pt x="25400" y="108712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942083" y="6889254"/>
            <a:ext cx="685651" cy="990451"/>
            <a:chOff x="0" y="0"/>
            <a:chExt cx="914202" cy="1320602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914146" cy="1320546"/>
            </a:xfrm>
            <a:custGeom>
              <a:avLst/>
              <a:gdLst/>
              <a:ahLst/>
              <a:cxnLst/>
              <a:rect l="l" t="t" r="r" b="b"/>
              <a:pathLst>
                <a:path w="914146" h="1320546">
                  <a:moveTo>
                    <a:pt x="0" y="65532"/>
                  </a:moveTo>
                  <a:cubicBezTo>
                    <a:pt x="0" y="29337"/>
                    <a:pt x="29337" y="0"/>
                    <a:pt x="65532" y="0"/>
                  </a:cubicBezTo>
                  <a:lnTo>
                    <a:pt x="848614" y="0"/>
                  </a:lnTo>
                  <a:cubicBezTo>
                    <a:pt x="884809" y="0"/>
                    <a:pt x="914146" y="29337"/>
                    <a:pt x="914146" y="65532"/>
                  </a:cubicBezTo>
                  <a:lnTo>
                    <a:pt x="914146" y="1255014"/>
                  </a:lnTo>
                  <a:cubicBezTo>
                    <a:pt x="914146" y="1291209"/>
                    <a:pt x="884809" y="1320546"/>
                    <a:pt x="848614" y="1320546"/>
                  </a:cubicBezTo>
                  <a:lnTo>
                    <a:pt x="65532" y="1320546"/>
                  </a:lnTo>
                  <a:cubicBezTo>
                    <a:pt x="29337" y="1320546"/>
                    <a:pt x="0" y="1291209"/>
                    <a:pt x="0" y="1255014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1151632" y="7204770"/>
            <a:ext cx="257026" cy="34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Monami"/>
                <a:ea typeface="Monami"/>
                <a:cs typeface="Monami"/>
                <a:sym typeface="Monami"/>
              </a:rPr>
              <a:t>5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799035" y="7012930"/>
            <a:ext cx="2142976" cy="31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Dayofweek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799035" y="7355086"/>
            <a:ext cx="15546884" cy="350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Day of the week (e.g., Monday, Tuesday), accounting for weekly cycles.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913507" y="8060531"/>
            <a:ext cx="16460986" cy="1047601"/>
            <a:chOff x="0" y="0"/>
            <a:chExt cx="21947982" cy="1396802"/>
          </a:xfrm>
        </p:grpSpPr>
        <p:sp>
          <p:nvSpPr>
            <p:cNvPr id="49" name="Freeform 49"/>
            <p:cNvSpPr/>
            <p:nvPr/>
          </p:nvSpPr>
          <p:spPr>
            <a:xfrm>
              <a:off x="12700" y="12700"/>
              <a:ext cx="21922614" cy="1371346"/>
            </a:xfrm>
            <a:custGeom>
              <a:avLst/>
              <a:gdLst/>
              <a:ahLst/>
              <a:cxnLst/>
              <a:rect l="l" t="t" r="r" b="b"/>
              <a:pathLst>
                <a:path w="21922614" h="1371346">
                  <a:moveTo>
                    <a:pt x="0" y="96012"/>
                  </a:moveTo>
                  <a:cubicBezTo>
                    <a:pt x="0" y="42926"/>
                    <a:pt x="43688" y="0"/>
                    <a:pt x="97663" y="0"/>
                  </a:cubicBezTo>
                  <a:lnTo>
                    <a:pt x="21824950" y="0"/>
                  </a:lnTo>
                  <a:cubicBezTo>
                    <a:pt x="21878925" y="0"/>
                    <a:pt x="21922614" y="42926"/>
                    <a:pt x="21922614" y="96012"/>
                  </a:cubicBezTo>
                  <a:lnTo>
                    <a:pt x="21922614" y="1275334"/>
                  </a:lnTo>
                  <a:cubicBezTo>
                    <a:pt x="21922614" y="1328420"/>
                    <a:pt x="21878925" y="1371346"/>
                    <a:pt x="21824950" y="1371346"/>
                  </a:cubicBezTo>
                  <a:lnTo>
                    <a:pt x="97663" y="1371346"/>
                  </a:lnTo>
                  <a:cubicBezTo>
                    <a:pt x="43688" y="1371346"/>
                    <a:pt x="0" y="1328420"/>
                    <a:pt x="0" y="1275334"/>
                  </a:cubicBez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0" y="0"/>
              <a:ext cx="21948012" cy="1396746"/>
            </a:xfrm>
            <a:custGeom>
              <a:avLst/>
              <a:gdLst/>
              <a:ahLst/>
              <a:cxnLst/>
              <a:rect l="l" t="t" r="r" b="b"/>
              <a:pathLst>
                <a:path w="21948012" h="1396746">
                  <a:moveTo>
                    <a:pt x="0" y="108712"/>
                  </a:moveTo>
                  <a:cubicBezTo>
                    <a:pt x="0" y="48514"/>
                    <a:pt x="49657" y="0"/>
                    <a:pt x="110363" y="0"/>
                  </a:cubicBezTo>
                  <a:lnTo>
                    <a:pt x="21837650" y="0"/>
                  </a:lnTo>
                  <a:lnTo>
                    <a:pt x="21837650" y="12700"/>
                  </a:lnTo>
                  <a:lnTo>
                    <a:pt x="21837650" y="0"/>
                  </a:lnTo>
                  <a:cubicBezTo>
                    <a:pt x="21898356" y="0"/>
                    <a:pt x="21948012" y="48514"/>
                    <a:pt x="21948012" y="108712"/>
                  </a:cubicBezTo>
                  <a:lnTo>
                    <a:pt x="21935312" y="108712"/>
                  </a:lnTo>
                  <a:lnTo>
                    <a:pt x="21948012" y="108712"/>
                  </a:lnTo>
                  <a:lnTo>
                    <a:pt x="21948012" y="1288034"/>
                  </a:lnTo>
                  <a:lnTo>
                    <a:pt x="21935312" y="1288034"/>
                  </a:lnTo>
                  <a:lnTo>
                    <a:pt x="21948012" y="1288034"/>
                  </a:lnTo>
                  <a:cubicBezTo>
                    <a:pt x="21948012" y="1348232"/>
                    <a:pt x="21898356" y="1396746"/>
                    <a:pt x="21837650" y="1396746"/>
                  </a:cubicBezTo>
                  <a:lnTo>
                    <a:pt x="21837650" y="1384046"/>
                  </a:lnTo>
                  <a:lnTo>
                    <a:pt x="21837650" y="1396746"/>
                  </a:lnTo>
                  <a:lnTo>
                    <a:pt x="110363" y="1396746"/>
                  </a:lnTo>
                  <a:lnTo>
                    <a:pt x="110363" y="1384046"/>
                  </a:lnTo>
                  <a:lnTo>
                    <a:pt x="110363" y="1396746"/>
                  </a:lnTo>
                  <a:cubicBezTo>
                    <a:pt x="49657" y="1396746"/>
                    <a:pt x="0" y="1348232"/>
                    <a:pt x="0" y="1288034"/>
                  </a:cubicBezTo>
                  <a:lnTo>
                    <a:pt x="0" y="108712"/>
                  </a:lnTo>
                  <a:lnTo>
                    <a:pt x="12700" y="108712"/>
                  </a:lnTo>
                  <a:lnTo>
                    <a:pt x="0" y="108712"/>
                  </a:lnTo>
                  <a:moveTo>
                    <a:pt x="25400" y="108712"/>
                  </a:moveTo>
                  <a:lnTo>
                    <a:pt x="25400" y="1288034"/>
                  </a:lnTo>
                  <a:lnTo>
                    <a:pt x="12700" y="1288034"/>
                  </a:lnTo>
                  <a:lnTo>
                    <a:pt x="25400" y="1288034"/>
                  </a:lnTo>
                  <a:cubicBezTo>
                    <a:pt x="25400" y="1333881"/>
                    <a:pt x="63246" y="1371346"/>
                    <a:pt x="110363" y="1371346"/>
                  </a:cubicBezTo>
                  <a:lnTo>
                    <a:pt x="21837650" y="1371346"/>
                  </a:lnTo>
                  <a:cubicBezTo>
                    <a:pt x="21884767" y="1371346"/>
                    <a:pt x="21922614" y="1333881"/>
                    <a:pt x="21922614" y="1288034"/>
                  </a:cubicBezTo>
                  <a:lnTo>
                    <a:pt x="21922614" y="108712"/>
                  </a:lnTo>
                  <a:cubicBezTo>
                    <a:pt x="21922614" y="62865"/>
                    <a:pt x="21884767" y="25400"/>
                    <a:pt x="21837650" y="25400"/>
                  </a:cubicBezTo>
                  <a:lnTo>
                    <a:pt x="110363" y="25400"/>
                  </a:lnTo>
                  <a:lnTo>
                    <a:pt x="110363" y="12700"/>
                  </a:lnTo>
                  <a:lnTo>
                    <a:pt x="110363" y="25400"/>
                  </a:lnTo>
                  <a:cubicBezTo>
                    <a:pt x="63246" y="25400"/>
                    <a:pt x="25400" y="62865"/>
                    <a:pt x="25400" y="108712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942083" y="8089106"/>
            <a:ext cx="685651" cy="990451"/>
            <a:chOff x="0" y="0"/>
            <a:chExt cx="914202" cy="1320602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914146" cy="1320546"/>
            </a:xfrm>
            <a:custGeom>
              <a:avLst/>
              <a:gdLst/>
              <a:ahLst/>
              <a:cxnLst/>
              <a:rect l="l" t="t" r="r" b="b"/>
              <a:pathLst>
                <a:path w="914146" h="1320546">
                  <a:moveTo>
                    <a:pt x="0" y="65532"/>
                  </a:moveTo>
                  <a:cubicBezTo>
                    <a:pt x="0" y="29337"/>
                    <a:pt x="29337" y="0"/>
                    <a:pt x="65532" y="0"/>
                  </a:cubicBezTo>
                  <a:lnTo>
                    <a:pt x="848614" y="0"/>
                  </a:lnTo>
                  <a:cubicBezTo>
                    <a:pt x="884809" y="0"/>
                    <a:pt x="914146" y="29337"/>
                    <a:pt x="914146" y="65532"/>
                  </a:cubicBezTo>
                  <a:lnTo>
                    <a:pt x="914146" y="1255014"/>
                  </a:lnTo>
                  <a:cubicBezTo>
                    <a:pt x="914146" y="1291209"/>
                    <a:pt x="884809" y="1320546"/>
                    <a:pt x="848614" y="1320546"/>
                  </a:cubicBezTo>
                  <a:lnTo>
                    <a:pt x="65532" y="1320546"/>
                  </a:lnTo>
                  <a:cubicBezTo>
                    <a:pt x="29337" y="1320546"/>
                    <a:pt x="0" y="1291209"/>
                    <a:pt x="0" y="1255014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</p:grpSp>
      <p:sp>
        <p:nvSpPr>
          <p:cNvPr id="53" name="TextBox 53"/>
          <p:cNvSpPr txBox="1"/>
          <p:nvPr/>
        </p:nvSpPr>
        <p:spPr>
          <a:xfrm>
            <a:off x="1151632" y="8404622"/>
            <a:ext cx="257026" cy="34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Monami"/>
                <a:ea typeface="Monami"/>
                <a:cs typeface="Monami"/>
                <a:sym typeface="Monami"/>
              </a:rPr>
              <a:t>6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799035" y="8212783"/>
            <a:ext cx="2142976" cy="31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Lat_R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799035" y="8554939"/>
            <a:ext cx="15546884" cy="350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Binned or transformed latitude, representing geographical regions.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923032" y="9196090"/>
            <a:ext cx="16441936" cy="41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10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These features, including temporal and spatial attributes, capture essential patterns influencing climate variables.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29109" y="468065"/>
            <a:ext cx="10001404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5"/>
              </a:lnSpc>
            </a:pPr>
            <a:r>
              <a:rPr lang="en-US" sz="4062">
                <a:solidFill>
                  <a:srgbClr val="DDDDDD"/>
                </a:solidFill>
                <a:latin typeface="Monami"/>
                <a:ea typeface="Monami"/>
                <a:cs typeface="Monami"/>
                <a:sym typeface="Monami"/>
              </a:rPr>
              <a:t>Model Selection and Training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9109" y="1334527"/>
            <a:ext cx="16829782" cy="82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10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For this project, the </a:t>
            </a:r>
            <a:r>
              <a:rPr lang="en-US" sz="2100" b="1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RandomForestRegressor</a:t>
            </a:r>
            <a:r>
              <a:rPr lang="en-US" sz="210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was selected as the primary modeling algorithm due to its robustness and strong performance in handling complex, non-linear relationships inherent in climate data.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9109" y="2690069"/>
            <a:ext cx="8160841" cy="82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6706" lvl="1" indent="-158353" algn="l">
              <a:lnSpc>
                <a:spcPts val="3311"/>
              </a:lnSpc>
              <a:buFont typeface="Arial"/>
              <a:buChar char="•"/>
            </a:pPr>
            <a:r>
              <a:rPr lang="en-US" sz="2100" b="1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Algorithm Choice:</a:t>
            </a:r>
            <a:r>
              <a:rPr lang="en-US" sz="210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Ensemble method known for high accuracy and resistance to overfitting.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9109" y="3614014"/>
            <a:ext cx="8160841" cy="82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6706" lvl="1" indent="-158353" algn="l">
              <a:lnSpc>
                <a:spcPts val="3311"/>
              </a:lnSpc>
              <a:buFont typeface="Arial"/>
              <a:buChar char="•"/>
            </a:pPr>
            <a:r>
              <a:rPr lang="en-US" sz="2100" b="1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Training Process:</a:t>
            </a:r>
            <a:r>
              <a:rPr lang="en-US" sz="210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The model was trained on the preprocessed feature set to predict climate variables.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9109" y="4537960"/>
            <a:ext cx="8160841" cy="82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6706" lvl="1" indent="-158353" algn="l">
              <a:lnSpc>
                <a:spcPts val="3311"/>
              </a:lnSpc>
              <a:buFont typeface="Arial"/>
              <a:buChar char="•"/>
            </a:pPr>
            <a:r>
              <a:rPr lang="en-US" sz="2100" b="1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Hyperparameter Tuning:</a:t>
            </a:r>
            <a:r>
              <a:rPr lang="en-US" sz="210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Initial tuning aimed at optimizing performance for climate forecasting tasks.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847521" y="2157926"/>
            <a:ext cx="7887250" cy="7887250"/>
            <a:chOff x="0" y="0"/>
            <a:chExt cx="10881122" cy="10881122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0881106" cy="10881106"/>
            </a:xfrm>
            <a:custGeom>
              <a:avLst/>
              <a:gdLst/>
              <a:ahLst/>
              <a:cxnLst/>
              <a:rect l="l" t="t" r="r" b="b"/>
              <a:pathLst>
                <a:path w="10881106" h="10881106">
                  <a:moveTo>
                    <a:pt x="0" y="0"/>
                  </a:moveTo>
                  <a:lnTo>
                    <a:pt x="10881106" y="0"/>
                  </a:lnTo>
                  <a:lnTo>
                    <a:pt x="10881106" y="10881106"/>
                  </a:lnTo>
                  <a:lnTo>
                    <a:pt x="0" y="10881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92238" y="1008768"/>
            <a:ext cx="11465719" cy="101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DDDDDD"/>
                </a:solidFill>
                <a:latin typeface="Monami"/>
                <a:ea typeface="Monami"/>
                <a:cs typeface="Monami"/>
                <a:sym typeface="Monami"/>
              </a:rPr>
              <a:t>Comprehensive Model Evaluation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2918726"/>
            <a:ext cx="1630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Our model's performance was rigorously assessed using key regression metrics, providing a clear understanding of its predictive capabilities.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87475" y="5243364"/>
            <a:ext cx="293042" cy="293043"/>
            <a:chOff x="0" y="0"/>
            <a:chExt cx="390723" cy="390723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378079" cy="378079"/>
            </a:xfrm>
            <a:custGeom>
              <a:avLst/>
              <a:gdLst/>
              <a:ahLst/>
              <a:cxnLst/>
              <a:rect l="l" t="t" r="r" b="b"/>
              <a:pathLst>
                <a:path w="378079" h="378079">
                  <a:moveTo>
                    <a:pt x="0" y="188976"/>
                  </a:moveTo>
                  <a:cubicBezTo>
                    <a:pt x="0" y="84582"/>
                    <a:pt x="84582" y="0"/>
                    <a:pt x="188976" y="0"/>
                  </a:cubicBezTo>
                  <a:cubicBezTo>
                    <a:pt x="293370" y="0"/>
                    <a:pt x="378079" y="84582"/>
                    <a:pt x="378079" y="188976"/>
                  </a:cubicBezTo>
                  <a:cubicBezTo>
                    <a:pt x="378079" y="293370"/>
                    <a:pt x="293370" y="378079"/>
                    <a:pt x="188976" y="378079"/>
                  </a:cubicBezTo>
                  <a:cubicBezTo>
                    <a:pt x="84582" y="378079"/>
                    <a:pt x="0" y="293370"/>
                    <a:pt x="0" y="188976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90652" cy="390779"/>
            </a:xfrm>
            <a:custGeom>
              <a:avLst/>
              <a:gdLst/>
              <a:ahLst/>
              <a:cxnLst/>
              <a:rect l="l" t="t" r="r" b="b"/>
              <a:pathLst>
                <a:path w="390652" h="390779">
                  <a:moveTo>
                    <a:pt x="0" y="195326"/>
                  </a:moveTo>
                  <a:cubicBezTo>
                    <a:pt x="0" y="87503"/>
                    <a:pt x="87503" y="0"/>
                    <a:pt x="195326" y="0"/>
                  </a:cubicBezTo>
                  <a:cubicBezTo>
                    <a:pt x="197231" y="0"/>
                    <a:pt x="199136" y="889"/>
                    <a:pt x="200279" y="2413"/>
                  </a:cubicBezTo>
                  <a:lnTo>
                    <a:pt x="195326" y="6350"/>
                  </a:lnTo>
                  <a:lnTo>
                    <a:pt x="195326" y="0"/>
                  </a:lnTo>
                  <a:lnTo>
                    <a:pt x="195326" y="6350"/>
                  </a:lnTo>
                  <a:lnTo>
                    <a:pt x="195326" y="0"/>
                  </a:lnTo>
                  <a:cubicBezTo>
                    <a:pt x="303276" y="0"/>
                    <a:pt x="390652" y="87503"/>
                    <a:pt x="390652" y="195326"/>
                  </a:cubicBezTo>
                  <a:cubicBezTo>
                    <a:pt x="390652" y="197358"/>
                    <a:pt x="389763" y="199263"/>
                    <a:pt x="388112" y="200406"/>
                  </a:cubicBezTo>
                  <a:lnTo>
                    <a:pt x="384302" y="195326"/>
                  </a:lnTo>
                  <a:lnTo>
                    <a:pt x="390652" y="195326"/>
                  </a:lnTo>
                  <a:cubicBezTo>
                    <a:pt x="390652" y="303276"/>
                    <a:pt x="303149" y="390652"/>
                    <a:pt x="195326" y="390652"/>
                  </a:cubicBezTo>
                  <a:lnTo>
                    <a:pt x="195326" y="384302"/>
                  </a:lnTo>
                  <a:lnTo>
                    <a:pt x="195326" y="377952"/>
                  </a:lnTo>
                  <a:lnTo>
                    <a:pt x="195326" y="384302"/>
                  </a:lnTo>
                  <a:lnTo>
                    <a:pt x="195326" y="390652"/>
                  </a:lnTo>
                  <a:cubicBezTo>
                    <a:pt x="87503" y="390779"/>
                    <a:pt x="0" y="303276"/>
                    <a:pt x="0" y="195326"/>
                  </a:cubicBezTo>
                  <a:lnTo>
                    <a:pt x="6350" y="195326"/>
                  </a:lnTo>
                  <a:lnTo>
                    <a:pt x="0" y="195326"/>
                  </a:lnTo>
                  <a:moveTo>
                    <a:pt x="12700" y="195326"/>
                  </a:moveTo>
                  <a:lnTo>
                    <a:pt x="6350" y="195326"/>
                  </a:lnTo>
                  <a:lnTo>
                    <a:pt x="12700" y="195326"/>
                  </a:lnTo>
                  <a:cubicBezTo>
                    <a:pt x="12700" y="296164"/>
                    <a:pt x="94488" y="377952"/>
                    <a:pt x="195326" y="377952"/>
                  </a:cubicBezTo>
                  <a:cubicBezTo>
                    <a:pt x="198882" y="377952"/>
                    <a:pt x="201676" y="380746"/>
                    <a:pt x="201676" y="384302"/>
                  </a:cubicBezTo>
                  <a:cubicBezTo>
                    <a:pt x="201676" y="387858"/>
                    <a:pt x="198882" y="390652"/>
                    <a:pt x="195326" y="390652"/>
                  </a:cubicBezTo>
                  <a:cubicBezTo>
                    <a:pt x="191770" y="390652"/>
                    <a:pt x="188976" y="387858"/>
                    <a:pt x="188976" y="384302"/>
                  </a:cubicBezTo>
                  <a:cubicBezTo>
                    <a:pt x="188976" y="380746"/>
                    <a:pt x="191770" y="377952"/>
                    <a:pt x="195326" y="377952"/>
                  </a:cubicBezTo>
                  <a:cubicBezTo>
                    <a:pt x="296164" y="377952"/>
                    <a:pt x="377952" y="296164"/>
                    <a:pt x="377952" y="195326"/>
                  </a:cubicBezTo>
                  <a:cubicBezTo>
                    <a:pt x="377952" y="193294"/>
                    <a:pt x="378841" y="191389"/>
                    <a:pt x="380492" y="190246"/>
                  </a:cubicBezTo>
                  <a:lnTo>
                    <a:pt x="384302" y="195326"/>
                  </a:lnTo>
                  <a:lnTo>
                    <a:pt x="377952" y="195326"/>
                  </a:lnTo>
                  <a:cubicBezTo>
                    <a:pt x="378079" y="94488"/>
                    <a:pt x="296291" y="12700"/>
                    <a:pt x="195326" y="12700"/>
                  </a:cubicBezTo>
                  <a:cubicBezTo>
                    <a:pt x="193421" y="12700"/>
                    <a:pt x="191516" y="11811"/>
                    <a:pt x="190373" y="10287"/>
                  </a:cubicBezTo>
                  <a:lnTo>
                    <a:pt x="195326" y="6350"/>
                  </a:lnTo>
                  <a:lnTo>
                    <a:pt x="195326" y="12700"/>
                  </a:lnTo>
                  <a:cubicBezTo>
                    <a:pt x="94488" y="12700"/>
                    <a:pt x="12700" y="94488"/>
                    <a:pt x="12700" y="195326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99270" y="5243364"/>
            <a:ext cx="293042" cy="293043"/>
            <a:chOff x="0" y="0"/>
            <a:chExt cx="390723" cy="390723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378079" cy="378079"/>
            </a:xfrm>
            <a:custGeom>
              <a:avLst/>
              <a:gdLst/>
              <a:ahLst/>
              <a:cxnLst/>
              <a:rect l="l" t="t" r="r" b="b"/>
              <a:pathLst>
                <a:path w="378079" h="378079">
                  <a:moveTo>
                    <a:pt x="0" y="188976"/>
                  </a:moveTo>
                  <a:cubicBezTo>
                    <a:pt x="0" y="84582"/>
                    <a:pt x="84582" y="0"/>
                    <a:pt x="188976" y="0"/>
                  </a:cubicBezTo>
                  <a:cubicBezTo>
                    <a:pt x="293370" y="0"/>
                    <a:pt x="378079" y="84582"/>
                    <a:pt x="378079" y="188976"/>
                  </a:cubicBezTo>
                  <a:cubicBezTo>
                    <a:pt x="378079" y="293370"/>
                    <a:pt x="293370" y="378079"/>
                    <a:pt x="188976" y="378079"/>
                  </a:cubicBezTo>
                  <a:cubicBezTo>
                    <a:pt x="84582" y="378079"/>
                    <a:pt x="0" y="293370"/>
                    <a:pt x="0" y="188976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390652" cy="390779"/>
            </a:xfrm>
            <a:custGeom>
              <a:avLst/>
              <a:gdLst/>
              <a:ahLst/>
              <a:cxnLst/>
              <a:rect l="l" t="t" r="r" b="b"/>
              <a:pathLst>
                <a:path w="390652" h="390779">
                  <a:moveTo>
                    <a:pt x="0" y="195326"/>
                  </a:moveTo>
                  <a:cubicBezTo>
                    <a:pt x="0" y="87503"/>
                    <a:pt x="87503" y="0"/>
                    <a:pt x="195326" y="0"/>
                  </a:cubicBezTo>
                  <a:cubicBezTo>
                    <a:pt x="197231" y="0"/>
                    <a:pt x="199136" y="889"/>
                    <a:pt x="200279" y="2413"/>
                  </a:cubicBezTo>
                  <a:lnTo>
                    <a:pt x="195326" y="6350"/>
                  </a:lnTo>
                  <a:lnTo>
                    <a:pt x="195326" y="0"/>
                  </a:lnTo>
                  <a:lnTo>
                    <a:pt x="195326" y="6350"/>
                  </a:lnTo>
                  <a:lnTo>
                    <a:pt x="195326" y="0"/>
                  </a:lnTo>
                  <a:cubicBezTo>
                    <a:pt x="303276" y="0"/>
                    <a:pt x="390652" y="87503"/>
                    <a:pt x="390652" y="195326"/>
                  </a:cubicBezTo>
                  <a:cubicBezTo>
                    <a:pt x="390652" y="197358"/>
                    <a:pt x="389763" y="199263"/>
                    <a:pt x="388112" y="200406"/>
                  </a:cubicBezTo>
                  <a:lnTo>
                    <a:pt x="384302" y="195326"/>
                  </a:lnTo>
                  <a:lnTo>
                    <a:pt x="390652" y="195326"/>
                  </a:lnTo>
                  <a:cubicBezTo>
                    <a:pt x="390652" y="303276"/>
                    <a:pt x="303149" y="390652"/>
                    <a:pt x="195326" y="390652"/>
                  </a:cubicBezTo>
                  <a:lnTo>
                    <a:pt x="195326" y="384302"/>
                  </a:lnTo>
                  <a:lnTo>
                    <a:pt x="195326" y="377952"/>
                  </a:lnTo>
                  <a:lnTo>
                    <a:pt x="195326" y="384302"/>
                  </a:lnTo>
                  <a:lnTo>
                    <a:pt x="195326" y="390652"/>
                  </a:lnTo>
                  <a:cubicBezTo>
                    <a:pt x="87503" y="390779"/>
                    <a:pt x="0" y="303276"/>
                    <a:pt x="0" y="195326"/>
                  </a:cubicBezTo>
                  <a:lnTo>
                    <a:pt x="6350" y="195326"/>
                  </a:lnTo>
                  <a:lnTo>
                    <a:pt x="0" y="195326"/>
                  </a:lnTo>
                  <a:moveTo>
                    <a:pt x="12700" y="195326"/>
                  </a:moveTo>
                  <a:lnTo>
                    <a:pt x="6350" y="195326"/>
                  </a:lnTo>
                  <a:lnTo>
                    <a:pt x="12700" y="195326"/>
                  </a:lnTo>
                  <a:cubicBezTo>
                    <a:pt x="12700" y="296164"/>
                    <a:pt x="94488" y="377952"/>
                    <a:pt x="195326" y="377952"/>
                  </a:cubicBezTo>
                  <a:cubicBezTo>
                    <a:pt x="198882" y="377952"/>
                    <a:pt x="201676" y="380746"/>
                    <a:pt x="201676" y="384302"/>
                  </a:cubicBezTo>
                  <a:cubicBezTo>
                    <a:pt x="201676" y="387858"/>
                    <a:pt x="198882" y="390652"/>
                    <a:pt x="195326" y="390652"/>
                  </a:cubicBezTo>
                  <a:cubicBezTo>
                    <a:pt x="191770" y="390652"/>
                    <a:pt x="188976" y="387858"/>
                    <a:pt x="188976" y="384302"/>
                  </a:cubicBezTo>
                  <a:cubicBezTo>
                    <a:pt x="188976" y="380746"/>
                    <a:pt x="191770" y="377952"/>
                    <a:pt x="195326" y="377952"/>
                  </a:cubicBezTo>
                  <a:cubicBezTo>
                    <a:pt x="296164" y="377952"/>
                    <a:pt x="377952" y="296164"/>
                    <a:pt x="377952" y="195326"/>
                  </a:cubicBezTo>
                  <a:cubicBezTo>
                    <a:pt x="377952" y="193294"/>
                    <a:pt x="378841" y="191389"/>
                    <a:pt x="380492" y="190246"/>
                  </a:cubicBezTo>
                  <a:lnTo>
                    <a:pt x="384302" y="195326"/>
                  </a:lnTo>
                  <a:lnTo>
                    <a:pt x="377952" y="195326"/>
                  </a:lnTo>
                  <a:cubicBezTo>
                    <a:pt x="378079" y="94488"/>
                    <a:pt x="296291" y="12700"/>
                    <a:pt x="195326" y="12700"/>
                  </a:cubicBezTo>
                  <a:cubicBezTo>
                    <a:pt x="193421" y="12700"/>
                    <a:pt x="191516" y="11811"/>
                    <a:pt x="190373" y="10287"/>
                  </a:cubicBezTo>
                  <a:lnTo>
                    <a:pt x="195326" y="6350"/>
                  </a:lnTo>
                  <a:lnTo>
                    <a:pt x="195326" y="12700"/>
                  </a:lnTo>
                  <a:cubicBezTo>
                    <a:pt x="94488" y="12700"/>
                    <a:pt x="12700" y="94488"/>
                    <a:pt x="12700" y="195326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11065" y="5243364"/>
            <a:ext cx="293042" cy="293043"/>
            <a:chOff x="0" y="0"/>
            <a:chExt cx="390723" cy="390723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378079" cy="378079"/>
            </a:xfrm>
            <a:custGeom>
              <a:avLst/>
              <a:gdLst/>
              <a:ahLst/>
              <a:cxnLst/>
              <a:rect l="l" t="t" r="r" b="b"/>
              <a:pathLst>
                <a:path w="378079" h="378079">
                  <a:moveTo>
                    <a:pt x="0" y="188976"/>
                  </a:moveTo>
                  <a:cubicBezTo>
                    <a:pt x="0" y="84582"/>
                    <a:pt x="84582" y="0"/>
                    <a:pt x="188976" y="0"/>
                  </a:cubicBezTo>
                  <a:cubicBezTo>
                    <a:pt x="293370" y="0"/>
                    <a:pt x="378079" y="84582"/>
                    <a:pt x="378079" y="188976"/>
                  </a:cubicBezTo>
                  <a:cubicBezTo>
                    <a:pt x="378079" y="293370"/>
                    <a:pt x="293370" y="378079"/>
                    <a:pt x="188976" y="378079"/>
                  </a:cubicBezTo>
                  <a:cubicBezTo>
                    <a:pt x="84582" y="378079"/>
                    <a:pt x="0" y="293370"/>
                    <a:pt x="0" y="188976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390652" cy="390779"/>
            </a:xfrm>
            <a:custGeom>
              <a:avLst/>
              <a:gdLst/>
              <a:ahLst/>
              <a:cxnLst/>
              <a:rect l="l" t="t" r="r" b="b"/>
              <a:pathLst>
                <a:path w="390652" h="390779">
                  <a:moveTo>
                    <a:pt x="0" y="195326"/>
                  </a:moveTo>
                  <a:cubicBezTo>
                    <a:pt x="0" y="87503"/>
                    <a:pt x="87503" y="0"/>
                    <a:pt x="195326" y="0"/>
                  </a:cubicBezTo>
                  <a:cubicBezTo>
                    <a:pt x="197231" y="0"/>
                    <a:pt x="199136" y="889"/>
                    <a:pt x="200279" y="2413"/>
                  </a:cubicBezTo>
                  <a:lnTo>
                    <a:pt x="195326" y="6350"/>
                  </a:lnTo>
                  <a:lnTo>
                    <a:pt x="195326" y="0"/>
                  </a:lnTo>
                  <a:lnTo>
                    <a:pt x="195326" y="6350"/>
                  </a:lnTo>
                  <a:lnTo>
                    <a:pt x="195326" y="0"/>
                  </a:lnTo>
                  <a:cubicBezTo>
                    <a:pt x="303276" y="0"/>
                    <a:pt x="390652" y="87503"/>
                    <a:pt x="390652" y="195326"/>
                  </a:cubicBezTo>
                  <a:cubicBezTo>
                    <a:pt x="390652" y="197358"/>
                    <a:pt x="389763" y="199263"/>
                    <a:pt x="388112" y="200406"/>
                  </a:cubicBezTo>
                  <a:lnTo>
                    <a:pt x="384302" y="195326"/>
                  </a:lnTo>
                  <a:lnTo>
                    <a:pt x="390652" y="195326"/>
                  </a:lnTo>
                  <a:cubicBezTo>
                    <a:pt x="390652" y="303276"/>
                    <a:pt x="303149" y="390652"/>
                    <a:pt x="195326" y="390652"/>
                  </a:cubicBezTo>
                  <a:lnTo>
                    <a:pt x="195326" y="384302"/>
                  </a:lnTo>
                  <a:lnTo>
                    <a:pt x="195326" y="377952"/>
                  </a:lnTo>
                  <a:lnTo>
                    <a:pt x="195326" y="384302"/>
                  </a:lnTo>
                  <a:lnTo>
                    <a:pt x="195326" y="390652"/>
                  </a:lnTo>
                  <a:cubicBezTo>
                    <a:pt x="87503" y="390779"/>
                    <a:pt x="0" y="303276"/>
                    <a:pt x="0" y="195326"/>
                  </a:cubicBezTo>
                  <a:lnTo>
                    <a:pt x="6350" y="195326"/>
                  </a:lnTo>
                  <a:lnTo>
                    <a:pt x="0" y="195326"/>
                  </a:lnTo>
                  <a:moveTo>
                    <a:pt x="12700" y="195326"/>
                  </a:moveTo>
                  <a:lnTo>
                    <a:pt x="6350" y="195326"/>
                  </a:lnTo>
                  <a:lnTo>
                    <a:pt x="12700" y="195326"/>
                  </a:lnTo>
                  <a:cubicBezTo>
                    <a:pt x="12700" y="296164"/>
                    <a:pt x="94488" y="377952"/>
                    <a:pt x="195326" y="377952"/>
                  </a:cubicBezTo>
                  <a:cubicBezTo>
                    <a:pt x="198882" y="377952"/>
                    <a:pt x="201676" y="380746"/>
                    <a:pt x="201676" y="384302"/>
                  </a:cubicBezTo>
                  <a:cubicBezTo>
                    <a:pt x="201676" y="387858"/>
                    <a:pt x="198882" y="390652"/>
                    <a:pt x="195326" y="390652"/>
                  </a:cubicBezTo>
                  <a:cubicBezTo>
                    <a:pt x="191770" y="390652"/>
                    <a:pt x="188976" y="387858"/>
                    <a:pt x="188976" y="384302"/>
                  </a:cubicBezTo>
                  <a:cubicBezTo>
                    <a:pt x="188976" y="380746"/>
                    <a:pt x="191770" y="377952"/>
                    <a:pt x="195326" y="377952"/>
                  </a:cubicBezTo>
                  <a:cubicBezTo>
                    <a:pt x="296164" y="377952"/>
                    <a:pt x="377952" y="296164"/>
                    <a:pt x="377952" y="195326"/>
                  </a:cubicBezTo>
                  <a:cubicBezTo>
                    <a:pt x="377952" y="193294"/>
                    <a:pt x="378841" y="191389"/>
                    <a:pt x="380492" y="190246"/>
                  </a:cubicBezTo>
                  <a:lnTo>
                    <a:pt x="384302" y="195326"/>
                  </a:lnTo>
                  <a:lnTo>
                    <a:pt x="377952" y="195326"/>
                  </a:lnTo>
                  <a:cubicBezTo>
                    <a:pt x="378079" y="94488"/>
                    <a:pt x="296291" y="12700"/>
                    <a:pt x="195326" y="12700"/>
                  </a:cubicBezTo>
                  <a:cubicBezTo>
                    <a:pt x="193421" y="12700"/>
                    <a:pt x="191516" y="11811"/>
                    <a:pt x="190373" y="10287"/>
                  </a:cubicBezTo>
                  <a:lnTo>
                    <a:pt x="195326" y="6350"/>
                  </a:lnTo>
                  <a:lnTo>
                    <a:pt x="195326" y="12700"/>
                  </a:lnTo>
                  <a:cubicBezTo>
                    <a:pt x="94488" y="12700"/>
                    <a:pt x="12700" y="94488"/>
                    <a:pt x="12700" y="195326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922860" y="5243364"/>
            <a:ext cx="293042" cy="293043"/>
            <a:chOff x="0" y="0"/>
            <a:chExt cx="390723" cy="39072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378079" cy="378079"/>
            </a:xfrm>
            <a:custGeom>
              <a:avLst/>
              <a:gdLst/>
              <a:ahLst/>
              <a:cxnLst/>
              <a:rect l="l" t="t" r="r" b="b"/>
              <a:pathLst>
                <a:path w="378079" h="378079">
                  <a:moveTo>
                    <a:pt x="0" y="188976"/>
                  </a:moveTo>
                  <a:cubicBezTo>
                    <a:pt x="0" y="84582"/>
                    <a:pt x="84582" y="0"/>
                    <a:pt x="188976" y="0"/>
                  </a:cubicBezTo>
                  <a:cubicBezTo>
                    <a:pt x="293370" y="0"/>
                    <a:pt x="378079" y="84582"/>
                    <a:pt x="378079" y="188976"/>
                  </a:cubicBezTo>
                  <a:cubicBezTo>
                    <a:pt x="378079" y="293370"/>
                    <a:pt x="293370" y="378079"/>
                    <a:pt x="188976" y="378079"/>
                  </a:cubicBezTo>
                  <a:cubicBezTo>
                    <a:pt x="84582" y="378079"/>
                    <a:pt x="0" y="293370"/>
                    <a:pt x="0" y="188976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390652" cy="390779"/>
            </a:xfrm>
            <a:custGeom>
              <a:avLst/>
              <a:gdLst/>
              <a:ahLst/>
              <a:cxnLst/>
              <a:rect l="l" t="t" r="r" b="b"/>
              <a:pathLst>
                <a:path w="390652" h="390779">
                  <a:moveTo>
                    <a:pt x="0" y="195326"/>
                  </a:moveTo>
                  <a:cubicBezTo>
                    <a:pt x="0" y="87503"/>
                    <a:pt x="87503" y="0"/>
                    <a:pt x="195326" y="0"/>
                  </a:cubicBezTo>
                  <a:cubicBezTo>
                    <a:pt x="197231" y="0"/>
                    <a:pt x="199136" y="889"/>
                    <a:pt x="200279" y="2413"/>
                  </a:cubicBezTo>
                  <a:lnTo>
                    <a:pt x="195326" y="6350"/>
                  </a:lnTo>
                  <a:lnTo>
                    <a:pt x="195326" y="0"/>
                  </a:lnTo>
                  <a:lnTo>
                    <a:pt x="195326" y="6350"/>
                  </a:lnTo>
                  <a:lnTo>
                    <a:pt x="195326" y="0"/>
                  </a:lnTo>
                  <a:cubicBezTo>
                    <a:pt x="303276" y="0"/>
                    <a:pt x="390652" y="87503"/>
                    <a:pt x="390652" y="195326"/>
                  </a:cubicBezTo>
                  <a:cubicBezTo>
                    <a:pt x="390652" y="197358"/>
                    <a:pt x="389763" y="199263"/>
                    <a:pt x="388112" y="200406"/>
                  </a:cubicBezTo>
                  <a:lnTo>
                    <a:pt x="384302" y="195326"/>
                  </a:lnTo>
                  <a:lnTo>
                    <a:pt x="390652" y="195326"/>
                  </a:lnTo>
                  <a:cubicBezTo>
                    <a:pt x="390652" y="303276"/>
                    <a:pt x="303149" y="390652"/>
                    <a:pt x="195326" y="390652"/>
                  </a:cubicBezTo>
                  <a:lnTo>
                    <a:pt x="195326" y="384302"/>
                  </a:lnTo>
                  <a:lnTo>
                    <a:pt x="195326" y="377952"/>
                  </a:lnTo>
                  <a:lnTo>
                    <a:pt x="195326" y="384302"/>
                  </a:lnTo>
                  <a:lnTo>
                    <a:pt x="195326" y="390652"/>
                  </a:lnTo>
                  <a:cubicBezTo>
                    <a:pt x="87503" y="390779"/>
                    <a:pt x="0" y="303276"/>
                    <a:pt x="0" y="195326"/>
                  </a:cubicBezTo>
                  <a:lnTo>
                    <a:pt x="6350" y="195326"/>
                  </a:lnTo>
                  <a:lnTo>
                    <a:pt x="0" y="195326"/>
                  </a:lnTo>
                  <a:moveTo>
                    <a:pt x="12700" y="195326"/>
                  </a:moveTo>
                  <a:lnTo>
                    <a:pt x="6350" y="195326"/>
                  </a:lnTo>
                  <a:lnTo>
                    <a:pt x="12700" y="195326"/>
                  </a:lnTo>
                  <a:cubicBezTo>
                    <a:pt x="12700" y="296164"/>
                    <a:pt x="94488" y="377952"/>
                    <a:pt x="195326" y="377952"/>
                  </a:cubicBezTo>
                  <a:cubicBezTo>
                    <a:pt x="198882" y="377952"/>
                    <a:pt x="201676" y="380746"/>
                    <a:pt x="201676" y="384302"/>
                  </a:cubicBezTo>
                  <a:cubicBezTo>
                    <a:pt x="201676" y="387858"/>
                    <a:pt x="198882" y="390652"/>
                    <a:pt x="195326" y="390652"/>
                  </a:cubicBezTo>
                  <a:cubicBezTo>
                    <a:pt x="191770" y="390652"/>
                    <a:pt x="188976" y="387858"/>
                    <a:pt x="188976" y="384302"/>
                  </a:cubicBezTo>
                  <a:cubicBezTo>
                    <a:pt x="188976" y="380746"/>
                    <a:pt x="191770" y="377952"/>
                    <a:pt x="195326" y="377952"/>
                  </a:cubicBezTo>
                  <a:cubicBezTo>
                    <a:pt x="296164" y="377952"/>
                    <a:pt x="377952" y="296164"/>
                    <a:pt x="377952" y="195326"/>
                  </a:cubicBezTo>
                  <a:cubicBezTo>
                    <a:pt x="377952" y="193294"/>
                    <a:pt x="378841" y="191389"/>
                    <a:pt x="380492" y="190246"/>
                  </a:cubicBezTo>
                  <a:lnTo>
                    <a:pt x="384302" y="195326"/>
                  </a:lnTo>
                  <a:lnTo>
                    <a:pt x="377952" y="195326"/>
                  </a:lnTo>
                  <a:cubicBezTo>
                    <a:pt x="378079" y="94488"/>
                    <a:pt x="296291" y="12700"/>
                    <a:pt x="195326" y="12700"/>
                  </a:cubicBezTo>
                  <a:cubicBezTo>
                    <a:pt x="193421" y="12700"/>
                    <a:pt x="191516" y="11811"/>
                    <a:pt x="190373" y="10287"/>
                  </a:cubicBezTo>
                  <a:lnTo>
                    <a:pt x="195326" y="6350"/>
                  </a:lnTo>
                  <a:lnTo>
                    <a:pt x="195326" y="12700"/>
                  </a:lnTo>
                  <a:cubicBezTo>
                    <a:pt x="94488" y="12700"/>
                    <a:pt x="12700" y="94488"/>
                    <a:pt x="12700" y="195326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2234654" y="5243364"/>
            <a:ext cx="293042" cy="293043"/>
            <a:chOff x="0" y="0"/>
            <a:chExt cx="390723" cy="390723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378079" cy="378079"/>
            </a:xfrm>
            <a:custGeom>
              <a:avLst/>
              <a:gdLst/>
              <a:ahLst/>
              <a:cxnLst/>
              <a:rect l="l" t="t" r="r" b="b"/>
              <a:pathLst>
                <a:path w="378079" h="378079">
                  <a:moveTo>
                    <a:pt x="0" y="188976"/>
                  </a:moveTo>
                  <a:cubicBezTo>
                    <a:pt x="0" y="84582"/>
                    <a:pt x="84582" y="0"/>
                    <a:pt x="188976" y="0"/>
                  </a:cubicBezTo>
                  <a:cubicBezTo>
                    <a:pt x="293370" y="0"/>
                    <a:pt x="378079" y="84582"/>
                    <a:pt x="378079" y="188976"/>
                  </a:cubicBezTo>
                  <a:cubicBezTo>
                    <a:pt x="378079" y="293370"/>
                    <a:pt x="293370" y="378079"/>
                    <a:pt x="188976" y="378079"/>
                  </a:cubicBezTo>
                  <a:cubicBezTo>
                    <a:pt x="84582" y="378079"/>
                    <a:pt x="0" y="293370"/>
                    <a:pt x="0" y="188976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390652" cy="390779"/>
            </a:xfrm>
            <a:custGeom>
              <a:avLst/>
              <a:gdLst/>
              <a:ahLst/>
              <a:cxnLst/>
              <a:rect l="l" t="t" r="r" b="b"/>
              <a:pathLst>
                <a:path w="390652" h="390779">
                  <a:moveTo>
                    <a:pt x="0" y="195326"/>
                  </a:moveTo>
                  <a:cubicBezTo>
                    <a:pt x="0" y="87503"/>
                    <a:pt x="87503" y="0"/>
                    <a:pt x="195326" y="0"/>
                  </a:cubicBezTo>
                  <a:cubicBezTo>
                    <a:pt x="197231" y="0"/>
                    <a:pt x="199136" y="889"/>
                    <a:pt x="200279" y="2413"/>
                  </a:cubicBezTo>
                  <a:lnTo>
                    <a:pt x="195326" y="6350"/>
                  </a:lnTo>
                  <a:lnTo>
                    <a:pt x="195326" y="0"/>
                  </a:lnTo>
                  <a:lnTo>
                    <a:pt x="195326" y="6350"/>
                  </a:lnTo>
                  <a:lnTo>
                    <a:pt x="195326" y="0"/>
                  </a:lnTo>
                  <a:cubicBezTo>
                    <a:pt x="303276" y="0"/>
                    <a:pt x="390652" y="87503"/>
                    <a:pt x="390652" y="195326"/>
                  </a:cubicBezTo>
                  <a:cubicBezTo>
                    <a:pt x="390652" y="197358"/>
                    <a:pt x="389763" y="199263"/>
                    <a:pt x="388112" y="200406"/>
                  </a:cubicBezTo>
                  <a:lnTo>
                    <a:pt x="384302" y="195326"/>
                  </a:lnTo>
                  <a:lnTo>
                    <a:pt x="390652" y="195326"/>
                  </a:lnTo>
                  <a:cubicBezTo>
                    <a:pt x="390652" y="303276"/>
                    <a:pt x="303149" y="390652"/>
                    <a:pt x="195326" y="390652"/>
                  </a:cubicBezTo>
                  <a:lnTo>
                    <a:pt x="195326" y="384302"/>
                  </a:lnTo>
                  <a:lnTo>
                    <a:pt x="195326" y="377952"/>
                  </a:lnTo>
                  <a:lnTo>
                    <a:pt x="195326" y="384302"/>
                  </a:lnTo>
                  <a:lnTo>
                    <a:pt x="195326" y="390652"/>
                  </a:lnTo>
                  <a:cubicBezTo>
                    <a:pt x="87503" y="390779"/>
                    <a:pt x="0" y="303276"/>
                    <a:pt x="0" y="195326"/>
                  </a:cubicBezTo>
                  <a:lnTo>
                    <a:pt x="6350" y="195326"/>
                  </a:lnTo>
                  <a:lnTo>
                    <a:pt x="0" y="195326"/>
                  </a:lnTo>
                  <a:moveTo>
                    <a:pt x="12700" y="195326"/>
                  </a:moveTo>
                  <a:lnTo>
                    <a:pt x="6350" y="195326"/>
                  </a:lnTo>
                  <a:lnTo>
                    <a:pt x="12700" y="195326"/>
                  </a:lnTo>
                  <a:cubicBezTo>
                    <a:pt x="12700" y="296164"/>
                    <a:pt x="94488" y="377952"/>
                    <a:pt x="195326" y="377952"/>
                  </a:cubicBezTo>
                  <a:cubicBezTo>
                    <a:pt x="198882" y="377952"/>
                    <a:pt x="201676" y="380746"/>
                    <a:pt x="201676" y="384302"/>
                  </a:cubicBezTo>
                  <a:cubicBezTo>
                    <a:pt x="201676" y="387858"/>
                    <a:pt x="198882" y="390652"/>
                    <a:pt x="195326" y="390652"/>
                  </a:cubicBezTo>
                  <a:cubicBezTo>
                    <a:pt x="191770" y="390652"/>
                    <a:pt x="188976" y="387858"/>
                    <a:pt x="188976" y="384302"/>
                  </a:cubicBezTo>
                  <a:cubicBezTo>
                    <a:pt x="188976" y="380746"/>
                    <a:pt x="191770" y="377952"/>
                    <a:pt x="195326" y="377952"/>
                  </a:cubicBezTo>
                  <a:cubicBezTo>
                    <a:pt x="296164" y="377952"/>
                    <a:pt x="377952" y="296164"/>
                    <a:pt x="377952" y="195326"/>
                  </a:cubicBezTo>
                  <a:cubicBezTo>
                    <a:pt x="377952" y="193294"/>
                    <a:pt x="378841" y="191389"/>
                    <a:pt x="380492" y="190246"/>
                  </a:cubicBezTo>
                  <a:lnTo>
                    <a:pt x="384302" y="195326"/>
                  </a:lnTo>
                  <a:lnTo>
                    <a:pt x="377952" y="195326"/>
                  </a:lnTo>
                  <a:cubicBezTo>
                    <a:pt x="378079" y="94488"/>
                    <a:pt x="296291" y="12700"/>
                    <a:pt x="195326" y="12700"/>
                  </a:cubicBezTo>
                  <a:cubicBezTo>
                    <a:pt x="193421" y="12700"/>
                    <a:pt x="191516" y="11811"/>
                    <a:pt x="190373" y="10287"/>
                  </a:cubicBezTo>
                  <a:lnTo>
                    <a:pt x="195326" y="6350"/>
                  </a:lnTo>
                  <a:lnTo>
                    <a:pt x="195326" y="12700"/>
                  </a:lnTo>
                  <a:cubicBezTo>
                    <a:pt x="94488" y="12700"/>
                    <a:pt x="12700" y="94488"/>
                    <a:pt x="12700" y="195326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2735461" y="5203180"/>
            <a:ext cx="149325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750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MAE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2238" y="5549255"/>
            <a:ext cx="3544044" cy="519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Mean Absolute Error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92238" y="6525566"/>
            <a:ext cx="5198269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Measures the average magnitude of prediction errors, indicating overall accuracy regardless of direction.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6540104" y="5243364"/>
            <a:ext cx="293043" cy="293043"/>
            <a:chOff x="0" y="0"/>
            <a:chExt cx="390723" cy="390723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378079" cy="378079"/>
            </a:xfrm>
            <a:custGeom>
              <a:avLst/>
              <a:gdLst/>
              <a:ahLst/>
              <a:cxnLst/>
              <a:rect l="l" t="t" r="r" b="b"/>
              <a:pathLst>
                <a:path w="378079" h="378079">
                  <a:moveTo>
                    <a:pt x="0" y="188976"/>
                  </a:moveTo>
                  <a:cubicBezTo>
                    <a:pt x="0" y="84582"/>
                    <a:pt x="84582" y="0"/>
                    <a:pt x="188976" y="0"/>
                  </a:cubicBezTo>
                  <a:cubicBezTo>
                    <a:pt x="293370" y="0"/>
                    <a:pt x="378079" y="84582"/>
                    <a:pt x="378079" y="188976"/>
                  </a:cubicBezTo>
                  <a:cubicBezTo>
                    <a:pt x="378079" y="293370"/>
                    <a:pt x="293370" y="378079"/>
                    <a:pt x="188976" y="378079"/>
                  </a:cubicBezTo>
                  <a:cubicBezTo>
                    <a:pt x="84582" y="378079"/>
                    <a:pt x="0" y="293370"/>
                    <a:pt x="0" y="188976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390652" cy="390779"/>
            </a:xfrm>
            <a:custGeom>
              <a:avLst/>
              <a:gdLst/>
              <a:ahLst/>
              <a:cxnLst/>
              <a:rect l="l" t="t" r="r" b="b"/>
              <a:pathLst>
                <a:path w="390652" h="390779">
                  <a:moveTo>
                    <a:pt x="0" y="195326"/>
                  </a:moveTo>
                  <a:cubicBezTo>
                    <a:pt x="0" y="87503"/>
                    <a:pt x="87503" y="0"/>
                    <a:pt x="195326" y="0"/>
                  </a:cubicBezTo>
                  <a:cubicBezTo>
                    <a:pt x="197231" y="0"/>
                    <a:pt x="199136" y="889"/>
                    <a:pt x="200279" y="2413"/>
                  </a:cubicBezTo>
                  <a:lnTo>
                    <a:pt x="195326" y="6350"/>
                  </a:lnTo>
                  <a:lnTo>
                    <a:pt x="195326" y="0"/>
                  </a:lnTo>
                  <a:lnTo>
                    <a:pt x="195326" y="6350"/>
                  </a:lnTo>
                  <a:lnTo>
                    <a:pt x="195326" y="0"/>
                  </a:lnTo>
                  <a:cubicBezTo>
                    <a:pt x="303276" y="0"/>
                    <a:pt x="390652" y="87503"/>
                    <a:pt x="390652" y="195326"/>
                  </a:cubicBezTo>
                  <a:cubicBezTo>
                    <a:pt x="390652" y="197358"/>
                    <a:pt x="389763" y="199263"/>
                    <a:pt x="388112" y="200406"/>
                  </a:cubicBezTo>
                  <a:lnTo>
                    <a:pt x="384302" y="195326"/>
                  </a:lnTo>
                  <a:lnTo>
                    <a:pt x="390652" y="195326"/>
                  </a:lnTo>
                  <a:cubicBezTo>
                    <a:pt x="390652" y="303276"/>
                    <a:pt x="303149" y="390652"/>
                    <a:pt x="195326" y="390652"/>
                  </a:cubicBezTo>
                  <a:lnTo>
                    <a:pt x="195326" y="384302"/>
                  </a:lnTo>
                  <a:lnTo>
                    <a:pt x="195326" y="377952"/>
                  </a:lnTo>
                  <a:lnTo>
                    <a:pt x="195326" y="384302"/>
                  </a:lnTo>
                  <a:lnTo>
                    <a:pt x="195326" y="390652"/>
                  </a:lnTo>
                  <a:cubicBezTo>
                    <a:pt x="87503" y="390779"/>
                    <a:pt x="0" y="303276"/>
                    <a:pt x="0" y="195326"/>
                  </a:cubicBezTo>
                  <a:lnTo>
                    <a:pt x="6350" y="195326"/>
                  </a:lnTo>
                  <a:lnTo>
                    <a:pt x="0" y="195326"/>
                  </a:lnTo>
                  <a:moveTo>
                    <a:pt x="12700" y="195326"/>
                  </a:moveTo>
                  <a:lnTo>
                    <a:pt x="6350" y="195326"/>
                  </a:lnTo>
                  <a:lnTo>
                    <a:pt x="12700" y="195326"/>
                  </a:lnTo>
                  <a:cubicBezTo>
                    <a:pt x="12700" y="296164"/>
                    <a:pt x="94488" y="377952"/>
                    <a:pt x="195326" y="377952"/>
                  </a:cubicBezTo>
                  <a:cubicBezTo>
                    <a:pt x="198882" y="377952"/>
                    <a:pt x="201676" y="380746"/>
                    <a:pt x="201676" y="384302"/>
                  </a:cubicBezTo>
                  <a:cubicBezTo>
                    <a:pt x="201676" y="387858"/>
                    <a:pt x="198882" y="390652"/>
                    <a:pt x="195326" y="390652"/>
                  </a:cubicBezTo>
                  <a:cubicBezTo>
                    <a:pt x="191770" y="390652"/>
                    <a:pt x="188976" y="387858"/>
                    <a:pt x="188976" y="384302"/>
                  </a:cubicBezTo>
                  <a:cubicBezTo>
                    <a:pt x="188976" y="380746"/>
                    <a:pt x="191770" y="377952"/>
                    <a:pt x="195326" y="377952"/>
                  </a:cubicBezTo>
                  <a:cubicBezTo>
                    <a:pt x="296164" y="377952"/>
                    <a:pt x="377952" y="296164"/>
                    <a:pt x="377952" y="195326"/>
                  </a:cubicBezTo>
                  <a:cubicBezTo>
                    <a:pt x="377952" y="193294"/>
                    <a:pt x="378841" y="191389"/>
                    <a:pt x="380492" y="190246"/>
                  </a:cubicBezTo>
                  <a:lnTo>
                    <a:pt x="384302" y="195326"/>
                  </a:lnTo>
                  <a:lnTo>
                    <a:pt x="377952" y="195326"/>
                  </a:lnTo>
                  <a:cubicBezTo>
                    <a:pt x="378079" y="94488"/>
                    <a:pt x="296291" y="12700"/>
                    <a:pt x="195326" y="12700"/>
                  </a:cubicBezTo>
                  <a:cubicBezTo>
                    <a:pt x="193421" y="12700"/>
                    <a:pt x="191516" y="11811"/>
                    <a:pt x="190373" y="10287"/>
                  </a:cubicBezTo>
                  <a:lnTo>
                    <a:pt x="195326" y="6350"/>
                  </a:lnTo>
                  <a:lnTo>
                    <a:pt x="195326" y="12700"/>
                  </a:lnTo>
                  <a:cubicBezTo>
                    <a:pt x="94488" y="12700"/>
                    <a:pt x="12700" y="94488"/>
                    <a:pt x="12700" y="195326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6851897" y="5243364"/>
            <a:ext cx="293043" cy="293043"/>
            <a:chOff x="0" y="0"/>
            <a:chExt cx="390723" cy="390723"/>
          </a:xfrm>
        </p:grpSpPr>
        <p:sp>
          <p:nvSpPr>
            <p:cNvPr id="32" name="Freeform 32"/>
            <p:cNvSpPr/>
            <p:nvPr/>
          </p:nvSpPr>
          <p:spPr>
            <a:xfrm>
              <a:off x="6350" y="6350"/>
              <a:ext cx="378079" cy="378079"/>
            </a:xfrm>
            <a:custGeom>
              <a:avLst/>
              <a:gdLst/>
              <a:ahLst/>
              <a:cxnLst/>
              <a:rect l="l" t="t" r="r" b="b"/>
              <a:pathLst>
                <a:path w="378079" h="378079">
                  <a:moveTo>
                    <a:pt x="0" y="188976"/>
                  </a:moveTo>
                  <a:cubicBezTo>
                    <a:pt x="0" y="84582"/>
                    <a:pt x="84582" y="0"/>
                    <a:pt x="188976" y="0"/>
                  </a:cubicBezTo>
                  <a:cubicBezTo>
                    <a:pt x="293370" y="0"/>
                    <a:pt x="378079" y="84582"/>
                    <a:pt x="378079" y="188976"/>
                  </a:cubicBezTo>
                  <a:cubicBezTo>
                    <a:pt x="378079" y="293370"/>
                    <a:pt x="293370" y="378079"/>
                    <a:pt x="188976" y="378079"/>
                  </a:cubicBezTo>
                  <a:cubicBezTo>
                    <a:pt x="84582" y="378079"/>
                    <a:pt x="0" y="293370"/>
                    <a:pt x="0" y="188976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390652" cy="390779"/>
            </a:xfrm>
            <a:custGeom>
              <a:avLst/>
              <a:gdLst/>
              <a:ahLst/>
              <a:cxnLst/>
              <a:rect l="l" t="t" r="r" b="b"/>
              <a:pathLst>
                <a:path w="390652" h="390779">
                  <a:moveTo>
                    <a:pt x="0" y="195326"/>
                  </a:moveTo>
                  <a:cubicBezTo>
                    <a:pt x="0" y="87503"/>
                    <a:pt x="87503" y="0"/>
                    <a:pt x="195326" y="0"/>
                  </a:cubicBezTo>
                  <a:cubicBezTo>
                    <a:pt x="197231" y="0"/>
                    <a:pt x="199136" y="889"/>
                    <a:pt x="200279" y="2413"/>
                  </a:cubicBezTo>
                  <a:lnTo>
                    <a:pt x="195326" y="6350"/>
                  </a:lnTo>
                  <a:lnTo>
                    <a:pt x="195326" y="0"/>
                  </a:lnTo>
                  <a:lnTo>
                    <a:pt x="195326" y="6350"/>
                  </a:lnTo>
                  <a:lnTo>
                    <a:pt x="195326" y="0"/>
                  </a:lnTo>
                  <a:cubicBezTo>
                    <a:pt x="303276" y="0"/>
                    <a:pt x="390652" y="87503"/>
                    <a:pt x="390652" y="195326"/>
                  </a:cubicBezTo>
                  <a:cubicBezTo>
                    <a:pt x="390652" y="197358"/>
                    <a:pt x="389763" y="199263"/>
                    <a:pt x="388112" y="200406"/>
                  </a:cubicBezTo>
                  <a:lnTo>
                    <a:pt x="384302" y="195326"/>
                  </a:lnTo>
                  <a:lnTo>
                    <a:pt x="390652" y="195326"/>
                  </a:lnTo>
                  <a:cubicBezTo>
                    <a:pt x="390652" y="303276"/>
                    <a:pt x="303149" y="390652"/>
                    <a:pt x="195326" y="390652"/>
                  </a:cubicBezTo>
                  <a:lnTo>
                    <a:pt x="195326" y="384302"/>
                  </a:lnTo>
                  <a:lnTo>
                    <a:pt x="195326" y="377952"/>
                  </a:lnTo>
                  <a:lnTo>
                    <a:pt x="195326" y="384302"/>
                  </a:lnTo>
                  <a:lnTo>
                    <a:pt x="195326" y="390652"/>
                  </a:lnTo>
                  <a:cubicBezTo>
                    <a:pt x="87503" y="390779"/>
                    <a:pt x="0" y="303276"/>
                    <a:pt x="0" y="195326"/>
                  </a:cubicBezTo>
                  <a:lnTo>
                    <a:pt x="6350" y="195326"/>
                  </a:lnTo>
                  <a:lnTo>
                    <a:pt x="0" y="195326"/>
                  </a:lnTo>
                  <a:moveTo>
                    <a:pt x="12700" y="195326"/>
                  </a:moveTo>
                  <a:lnTo>
                    <a:pt x="6350" y="195326"/>
                  </a:lnTo>
                  <a:lnTo>
                    <a:pt x="12700" y="195326"/>
                  </a:lnTo>
                  <a:cubicBezTo>
                    <a:pt x="12700" y="296164"/>
                    <a:pt x="94488" y="377952"/>
                    <a:pt x="195326" y="377952"/>
                  </a:cubicBezTo>
                  <a:cubicBezTo>
                    <a:pt x="198882" y="377952"/>
                    <a:pt x="201676" y="380746"/>
                    <a:pt x="201676" y="384302"/>
                  </a:cubicBezTo>
                  <a:cubicBezTo>
                    <a:pt x="201676" y="387858"/>
                    <a:pt x="198882" y="390652"/>
                    <a:pt x="195326" y="390652"/>
                  </a:cubicBezTo>
                  <a:cubicBezTo>
                    <a:pt x="191770" y="390652"/>
                    <a:pt x="188976" y="387858"/>
                    <a:pt x="188976" y="384302"/>
                  </a:cubicBezTo>
                  <a:cubicBezTo>
                    <a:pt x="188976" y="380746"/>
                    <a:pt x="191770" y="377952"/>
                    <a:pt x="195326" y="377952"/>
                  </a:cubicBezTo>
                  <a:cubicBezTo>
                    <a:pt x="296164" y="377952"/>
                    <a:pt x="377952" y="296164"/>
                    <a:pt x="377952" y="195326"/>
                  </a:cubicBezTo>
                  <a:cubicBezTo>
                    <a:pt x="377952" y="193294"/>
                    <a:pt x="378841" y="191389"/>
                    <a:pt x="380492" y="190246"/>
                  </a:cubicBezTo>
                  <a:lnTo>
                    <a:pt x="384302" y="195326"/>
                  </a:lnTo>
                  <a:lnTo>
                    <a:pt x="377952" y="195326"/>
                  </a:lnTo>
                  <a:cubicBezTo>
                    <a:pt x="378079" y="94488"/>
                    <a:pt x="296291" y="12700"/>
                    <a:pt x="195326" y="12700"/>
                  </a:cubicBezTo>
                  <a:cubicBezTo>
                    <a:pt x="193421" y="12700"/>
                    <a:pt x="191516" y="11811"/>
                    <a:pt x="190373" y="10287"/>
                  </a:cubicBezTo>
                  <a:lnTo>
                    <a:pt x="195326" y="6350"/>
                  </a:lnTo>
                  <a:lnTo>
                    <a:pt x="195326" y="12700"/>
                  </a:lnTo>
                  <a:cubicBezTo>
                    <a:pt x="94488" y="12700"/>
                    <a:pt x="12700" y="94488"/>
                    <a:pt x="12700" y="195326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7163692" y="5243364"/>
            <a:ext cx="293043" cy="293043"/>
            <a:chOff x="0" y="0"/>
            <a:chExt cx="390723" cy="390723"/>
          </a:xfrm>
        </p:grpSpPr>
        <p:sp>
          <p:nvSpPr>
            <p:cNvPr id="35" name="Freeform 35"/>
            <p:cNvSpPr/>
            <p:nvPr/>
          </p:nvSpPr>
          <p:spPr>
            <a:xfrm>
              <a:off x="6350" y="6350"/>
              <a:ext cx="378079" cy="378079"/>
            </a:xfrm>
            <a:custGeom>
              <a:avLst/>
              <a:gdLst/>
              <a:ahLst/>
              <a:cxnLst/>
              <a:rect l="l" t="t" r="r" b="b"/>
              <a:pathLst>
                <a:path w="378079" h="378079">
                  <a:moveTo>
                    <a:pt x="0" y="188976"/>
                  </a:moveTo>
                  <a:cubicBezTo>
                    <a:pt x="0" y="84582"/>
                    <a:pt x="84582" y="0"/>
                    <a:pt x="188976" y="0"/>
                  </a:cubicBezTo>
                  <a:cubicBezTo>
                    <a:pt x="293370" y="0"/>
                    <a:pt x="378079" y="84582"/>
                    <a:pt x="378079" y="188976"/>
                  </a:cubicBezTo>
                  <a:cubicBezTo>
                    <a:pt x="378079" y="293370"/>
                    <a:pt x="293370" y="378079"/>
                    <a:pt x="188976" y="378079"/>
                  </a:cubicBezTo>
                  <a:cubicBezTo>
                    <a:pt x="84582" y="378079"/>
                    <a:pt x="0" y="293370"/>
                    <a:pt x="0" y="188976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390652" cy="390779"/>
            </a:xfrm>
            <a:custGeom>
              <a:avLst/>
              <a:gdLst/>
              <a:ahLst/>
              <a:cxnLst/>
              <a:rect l="l" t="t" r="r" b="b"/>
              <a:pathLst>
                <a:path w="390652" h="390779">
                  <a:moveTo>
                    <a:pt x="0" y="195326"/>
                  </a:moveTo>
                  <a:cubicBezTo>
                    <a:pt x="0" y="87503"/>
                    <a:pt x="87503" y="0"/>
                    <a:pt x="195326" y="0"/>
                  </a:cubicBezTo>
                  <a:cubicBezTo>
                    <a:pt x="197231" y="0"/>
                    <a:pt x="199136" y="889"/>
                    <a:pt x="200279" y="2413"/>
                  </a:cubicBezTo>
                  <a:lnTo>
                    <a:pt x="195326" y="6350"/>
                  </a:lnTo>
                  <a:lnTo>
                    <a:pt x="195326" y="0"/>
                  </a:lnTo>
                  <a:lnTo>
                    <a:pt x="195326" y="6350"/>
                  </a:lnTo>
                  <a:lnTo>
                    <a:pt x="195326" y="0"/>
                  </a:lnTo>
                  <a:cubicBezTo>
                    <a:pt x="303276" y="0"/>
                    <a:pt x="390652" y="87503"/>
                    <a:pt x="390652" y="195326"/>
                  </a:cubicBezTo>
                  <a:cubicBezTo>
                    <a:pt x="390652" y="197358"/>
                    <a:pt x="389763" y="199263"/>
                    <a:pt x="388112" y="200406"/>
                  </a:cubicBezTo>
                  <a:lnTo>
                    <a:pt x="384302" y="195326"/>
                  </a:lnTo>
                  <a:lnTo>
                    <a:pt x="390652" y="195326"/>
                  </a:lnTo>
                  <a:cubicBezTo>
                    <a:pt x="390652" y="303276"/>
                    <a:pt x="303149" y="390652"/>
                    <a:pt x="195326" y="390652"/>
                  </a:cubicBezTo>
                  <a:lnTo>
                    <a:pt x="195326" y="384302"/>
                  </a:lnTo>
                  <a:lnTo>
                    <a:pt x="195326" y="377952"/>
                  </a:lnTo>
                  <a:lnTo>
                    <a:pt x="195326" y="384302"/>
                  </a:lnTo>
                  <a:lnTo>
                    <a:pt x="195326" y="390652"/>
                  </a:lnTo>
                  <a:cubicBezTo>
                    <a:pt x="87503" y="390779"/>
                    <a:pt x="0" y="303276"/>
                    <a:pt x="0" y="195326"/>
                  </a:cubicBezTo>
                  <a:lnTo>
                    <a:pt x="6350" y="195326"/>
                  </a:lnTo>
                  <a:lnTo>
                    <a:pt x="0" y="195326"/>
                  </a:lnTo>
                  <a:moveTo>
                    <a:pt x="12700" y="195326"/>
                  </a:moveTo>
                  <a:lnTo>
                    <a:pt x="6350" y="195326"/>
                  </a:lnTo>
                  <a:lnTo>
                    <a:pt x="12700" y="195326"/>
                  </a:lnTo>
                  <a:cubicBezTo>
                    <a:pt x="12700" y="296164"/>
                    <a:pt x="94488" y="377952"/>
                    <a:pt x="195326" y="377952"/>
                  </a:cubicBezTo>
                  <a:cubicBezTo>
                    <a:pt x="198882" y="377952"/>
                    <a:pt x="201676" y="380746"/>
                    <a:pt x="201676" y="384302"/>
                  </a:cubicBezTo>
                  <a:cubicBezTo>
                    <a:pt x="201676" y="387858"/>
                    <a:pt x="198882" y="390652"/>
                    <a:pt x="195326" y="390652"/>
                  </a:cubicBezTo>
                  <a:cubicBezTo>
                    <a:pt x="191770" y="390652"/>
                    <a:pt x="188976" y="387858"/>
                    <a:pt x="188976" y="384302"/>
                  </a:cubicBezTo>
                  <a:cubicBezTo>
                    <a:pt x="188976" y="380746"/>
                    <a:pt x="191770" y="377952"/>
                    <a:pt x="195326" y="377952"/>
                  </a:cubicBezTo>
                  <a:cubicBezTo>
                    <a:pt x="296164" y="377952"/>
                    <a:pt x="377952" y="296164"/>
                    <a:pt x="377952" y="195326"/>
                  </a:cubicBezTo>
                  <a:cubicBezTo>
                    <a:pt x="377952" y="193294"/>
                    <a:pt x="378841" y="191389"/>
                    <a:pt x="380492" y="190246"/>
                  </a:cubicBezTo>
                  <a:lnTo>
                    <a:pt x="384302" y="195326"/>
                  </a:lnTo>
                  <a:lnTo>
                    <a:pt x="377952" y="195326"/>
                  </a:lnTo>
                  <a:cubicBezTo>
                    <a:pt x="378079" y="94488"/>
                    <a:pt x="296291" y="12700"/>
                    <a:pt x="195326" y="12700"/>
                  </a:cubicBezTo>
                  <a:cubicBezTo>
                    <a:pt x="193421" y="12700"/>
                    <a:pt x="191516" y="11811"/>
                    <a:pt x="190373" y="10287"/>
                  </a:cubicBezTo>
                  <a:lnTo>
                    <a:pt x="195326" y="6350"/>
                  </a:lnTo>
                  <a:lnTo>
                    <a:pt x="195326" y="12700"/>
                  </a:lnTo>
                  <a:cubicBezTo>
                    <a:pt x="94488" y="12700"/>
                    <a:pt x="12700" y="94488"/>
                    <a:pt x="12700" y="195326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7475487" y="5243364"/>
            <a:ext cx="293043" cy="293043"/>
            <a:chOff x="0" y="0"/>
            <a:chExt cx="390723" cy="390723"/>
          </a:xfrm>
        </p:grpSpPr>
        <p:sp>
          <p:nvSpPr>
            <p:cNvPr id="38" name="Freeform 38"/>
            <p:cNvSpPr/>
            <p:nvPr/>
          </p:nvSpPr>
          <p:spPr>
            <a:xfrm>
              <a:off x="6350" y="6350"/>
              <a:ext cx="378079" cy="378079"/>
            </a:xfrm>
            <a:custGeom>
              <a:avLst/>
              <a:gdLst/>
              <a:ahLst/>
              <a:cxnLst/>
              <a:rect l="l" t="t" r="r" b="b"/>
              <a:pathLst>
                <a:path w="378079" h="378079">
                  <a:moveTo>
                    <a:pt x="0" y="188976"/>
                  </a:moveTo>
                  <a:cubicBezTo>
                    <a:pt x="0" y="84582"/>
                    <a:pt x="84582" y="0"/>
                    <a:pt x="188976" y="0"/>
                  </a:cubicBezTo>
                  <a:cubicBezTo>
                    <a:pt x="293370" y="0"/>
                    <a:pt x="378079" y="84582"/>
                    <a:pt x="378079" y="188976"/>
                  </a:cubicBezTo>
                  <a:cubicBezTo>
                    <a:pt x="378079" y="293370"/>
                    <a:pt x="293370" y="378079"/>
                    <a:pt x="188976" y="378079"/>
                  </a:cubicBezTo>
                  <a:cubicBezTo>
                    <a:pt x="84582" y="378079"/>
                    <a:pt x="0" y="293370"/>
                    <a:pt x="0" y="188976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390652" cy="390779"/>
            </a:xfrm>
            <a:custGeom>
              <a:avLst/>
              <a:gdLst/>
              <a:ahLst/>
              <a:cxnLst/>
              <a:rect l="l" t="t" r="r" b="b"/>
              <a:pathLst>
                <a:path w="390652" h="390779">
                  <a:moveTo>
                    <a:pt x="0" y="195326"/>
                  </a:moveTo>
                  <a:cubicBezTo>
                    <a:pt x="0" y="87503"/>
                    <a:pt x="87503" y="0"/>
                    <a:pt x="195326" y="0"/>
                  </a:cubicBezTo>
                  <a:cubicBezTo>
                    <a:pt x="197231" y="0"/>
                    <a:pt x="199136" y="889"/>
                    <a:pt x="200279" y="2413"/>
                  </a:cubicBezTo>
                  <a:lnTo>
                    <a:pt x="195326" y="6350"/>
                  </a:lnTo>
                  <a:lnTo>
                    <a:pt x="195326" y="0"/>
                  </a:lnTo>
                  <a:lnTo>
                    <a:pt x="195326" y="6350"/>
                  </a:lnTo>
                  <a:lnTo>
                    <a:pt x="195326" y="0"/>
                  </a:lnTo>
                  <a:cubicBezTo>
                    <a:pt x="303276" y="0"/>
                    <a:pt x="390652" y="87503"/>
                    <a:pt x="390652" y="195326"/>
                  </a:cubicBezTo>
                  <a:cubicBezTo>
                    <a:pt x="390652" y="197358"/>
                    <a:pt x="389763" y="199263"/>
                    <a:pt x="388112" y="200406"/>
                  </a:cubicBezTo>
                  <a:lnTo>
                    <a:pt x="384302" y="195326"/>
                  </a:lnTo>
                  <a:lnTo>
                    <a:pt x="390652" y="195326"/>
                  </a:lnTo>
                  <a:cubicBezTo>
                    <a:pt x="390652" y="303276"/>
                    <a:pt x="303149" y="390652"/>
                    <a:pt x="195326" y="390652"/>
                  </a:cubicBezTo>
                  <a:lnTo>
                    <a:pt x="195326" y="384302"/>
                  </a:lnTo>
                  <a:lnTo>
                    <a:pt x="195326" y="377952"/>
                  </a:lnTo>
                  <a:lnTo>
                    <a:pt x="195326" y="384302"/>
                  </a:lnTo>
                  <a:lnTo>
                    <a:pt x="195326" y="390652"/>
                  </a:lnTo>
                  <a:cubicBezTo>
                    <a:pt x="87503" y="390779"/>
                    <a:pt x="0" y="303276"/>
                    <a:pt x="0" y="195326"/>
                  </a:cubicBezTo>
                  <a:lnTo>
                    <a:pt x="6350" y="195326"/>
                  </a:lnTo>
                  <a:lnTo>
                    <a:pt x="0" y="195326"/>
                  </a:lnTo>
                  <a:moveTo>
                    <a:pt x="12700" y="195326"/>
                  </a:moveTo>
                  <a:lnTo>
                    <a:pt x="6350" y="195326"/>
                  </a:lnTo>
                  <a:lnTo>
                    <a:pt x="12700" y="195326"/>
                  </a:lnTo>
                  <a:cubicBezTo>
                    <a:pt x="12700" y="296164"/>
                    <a:pt x="94488" y="377952"/>
                    <a:pt x="195326" y="377952"/>
                  </a:cubicBezTo>
                  <a:cubicBezTo>
                    <a:pt x="198882" y="377952"/>
                    <a:pt x="201676" y="380746"/>
                    <a:pt x="201676" y="384302"/>
                  </a:cubicBezTo>
                  <a:cubicBezTo>
                    <a:pt x="201676" y="387858"/>
                    <a:pt x="198882" y="390652"/>
                    <a:pt x="195326" y="390652"/>
                  </a:cubicBezTo>
                  <a:cubicBezTo>
                    <a:pt x="191770" y="390652"/>
                    <a:pt x="188976" y="387858"/>
                    <a:pt x="188976" y="384302"/>
                  </a:cubicBezTo>
                  <a:cubicBezTo>
                    <a:pt x="188976" y="380746"/>
                    <a:pt x="191770" y="377952"/>
                    <a:pt x="195326" y="377952"/>
                  </a:cubicBezTo>
                  <a:cubicBezTo>
                    <a:pt x="296164" y="377952"/>
                    <a:pt x="377952" y="296164"/>
                    <a:pt x="377952" y="195326"/>
                  </a:cubicBezTo>
                  <a:cubicBezTo>
                    <a:pt x="377952" y="193294"/>
                    <a:pt x="378841" y="191389"/>
                    <a:pt x="380492" y="190246"/>
                  </a:cubicBezTo>
                  <a:lnTo>
                    <a:pt x="384302" y="195326"/>
                  </a:lnTo>
                  <a:lnTo>
                    <a:pt x="377952" y="195326"/>
                  </a:lnTo>
                  <a:cubicBezTo>
                    <a:pt x="378079" y="94488"/>
                    <a:pt x="296291" y="12700"/>
                    <a:pt x="195326" y="12700"/>
                  </a:cubicBezTo>
                  <a:cubicBezTo>
                    <a:pt x="193421" y="12700"/>
                    <a:pt x="191516" y="11811"/>
                    <a:pt x="190373" y="10287"/>
                  </a:cubicBezTo>
                  <a:lnTo>
                    <a:pt x="195326" y="6350"/>
                  </a:lnTo>
                  <a:lnTo>
                    <a:pt x="195326" y="12700"/>
                  </a:lnTo>
                  <a:cubicBezTo>
                    <a:pt x="94488" y="12700"/>
                    <a:pt x="12700" y="94488"/>
                    <a:pt x="12700" y="195326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7787282" y="5243364"/>
            <a:ext cx="293043" cy="293043"/>
            <a:chOff x="0" y="0"/>
            <a:chExt cx="390723" cy="390723"/>
          </a:xfrm>
        </p:grpSpPr>
        <p:sp>
          <p:nvSpPr>
            <p:cNvPr id="41" name="Freeform 41"/>
            <p:cNvSpPr/>
            <p:nvPr/>
          </p:nvSpPr>
          <p:spPr>
            <a:xfrm>
              <a:off x="6350" y="6350"/>
              <a:ext cx="378079" cy="378079"/>
            </a:xfrm>
            <a:custGeom>
              <a:avLst/>
              <a:gdLst/>
              <a:ahLst/>
              <a:cxnLst/>
              <a:rect l="l" t="t" r="r" b="b"/>
              <a:pathLst>
                <a:path w="378079" h="378079">
                  <a:moveTo>
                    <a:pt x="0" y="188976"/>
                  </a:moveTo>
                  <a:cubicBezTo>
                    <a:pt x="0" y="84582"/>
                    <a:pt x="84582" y="0"/>
                    <a:pt x="188976" y="0"/>
                  </a:cubicBezTo>
                  <a:cubicBezTo>
                    <a:pt x="293370" y="0"/>
                    <a:pt x="378079" y="84582"/>
                    <a:pt x="378079" y="188976"/>
                  </a:cubicBezTo>
                  <a:cubicBezTo>
                    <a:pt x="378079" y="293370"/>
                    <a:pt x="293370" y="378079"/>
                    <a:pt x="188976" y="378079"/>
                  </a:cubicBezTo>
                  <a:cubicBezTo>
                    <a:pt x="84582" y="378079"/>
                    <a:pt x="0" y="293370"/>
                    <a:pt x="0" y="188976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0" y="0"/>
              <a:ext cx="390652" cy="390779"/>
            </a:xfrm>
            <a:custGeom>
              <a:avLst/>
              <a:gdLst/>
              <a:ahLst/>
              <a:cxnLst/>
              <a:rect l="l" t="t" r="r" b="b"/>
              <a:pathLst>
                <a:path w="390652" h="390779">
                  <a:moveTo>
                    <a:pt x="0" y="195326"/>
                  </a:moveTo>
                  <a:cubicBezTo>
                    <a:pt x="0" y="87503"/>
                    <a:pt x="87503" y="0"/>
                    <a:pt x="195326" y="0"/>
                  </a:cubicBezTo>
                  <a:cubicBezTo>
                    <a:pt x="197231" y="0"/>
                    <a:pt x="199136" y="889"/>
                    <a:pt x="200279" y="2413"/>
                  </a:cubicBezTo>
                  <a:lnTo>
                    <a:pt x="195326" y="6350"/>
                  </a:lnTo>
                  <a:lnTo>
                    <a:pt x="195326" y="0"/>
                  </a:lnTo>
                  <a:lnTo>
                    <a:pt x="195326" y="6350"/>
                  </a:lnTo>
                  <a:lnTo>
                    <a:pt x="195326" y="0"/>
                  </a:lnTo>
                  <a:cubicBezTo>
                    <a:pt x="303276" y="0"/>
                    <a:pt x="390652" y="87503"/>
                    <a:pt x="390652" y="195326"/>
                  </a:cubicBezTo>
                  <a:cubicBezTo>
                    <a:pt x="390652" y="197358"/>
                    <a:pt x="389763" y="199263"/>
                    <a:pt x="388112" y="200406"/>
                  </a:cubicBezTo>
                  <a:lnTo>
                    <a:pt x="384302" y="195326"/>
                  </a:lnTo>
                  <a:lnTo>
                    <a:pt x="390652" y="195326"/>
                  </a:lnTo>
                  <a:cubicBezTo>
                    <a:pt x="390652" y="303276"/>
                    <a:pt x="303149" y="390652"/>
                    <a:pt x="195326" y="390652"/>
                  </a:cubicBezTo>
                  <a:lnTo>
                    <a:pt x="195326" y="384302"/>
                  </a:lnTo>
                  <a:lnTo>
                    <a:pt x="195326" y="377952"/>
                  </a:lnTo>
                  <a:lnTo>
                    <a:pt x="195326" y="384302"/>
                  </a:lnTo>
                  <a:lnTo>
                    <a:pt x="195326" y="390652"/>
                  </a:lnTo>
                  <a:cubicBezTo>
                    <a:pt x="87503" y="390779"/>
                    <a:pt x="0" y="303276"/>
                    <a:pt x="0" y="195326"/>
                  </a:cubicBezTo>
                  <a:lnTo>
                    <a:pt x="6350" y="195326"/>
                  </a:lnTo>
                  <a:lnTo>
                    <a:pt x="0" y="195326"/>
                  </a:lnTo>
                  <a:moveTo>
                    <a:pt x="12700" y="195326"/>
                  </a:moveTo>
                  <a:lnTo>
                    <a:pt x="6350" y="195326"/>
                  </a:lnTo>
                  <a:lnTo>
                    <a:pt x="12700" y="195326"/>
                  </a:lnTo>
                  <a:cubicBezTo>
                    <a:pt x="12700" y="296164"/>
                    <a:pt x="94488" y="377952"/>
                    <a:pt x="195326" y="377952"/>
                  </a:cubicBezTo>
                  <a:cubicBezTo>
                    <a:pt x="198882" y="377952"/>
                    <a:pt x="201676" y="380746"/>
                    <a:pt x="201676" y="384302"/>
                  </a:cubicBezTo>
                  <a:cubicBezTo>
                    <a:pt x="201676" y="387858"/>
                    <a:pt x="198882" y="390652"/>
                    <a:pt x="195326" y="390652"/>
                  </a:cubicBezTo>
                  <a:cubicBezTo>
                    <a:pt x="191770" y="390652"/>
                    <a:pt x="188976" y="387858"/>
                    <a:pt x="188976" y="384302"/>
                  </a:cubicBezTo>
                  <a:cubicBezTo>
                    <a:pt x="188976" y="380746"/>
                    <a:pt x="191770" y="377952"/>
                    <a:pt x="195326" y="377952"/>
                  </a:cubicBezTo>
                  <a:cubicBezTo>
                    <a:pt x="296164" y="377952"/>
                    <a:pt x="377952" y="296164"/>
                    <a:pt x="377952" y="195326"/>
                  </a:cubicBezTo>
                  <a:cubicBezTo>
                    <a:pt x="377952" y="193294"/>
                    <a:pt x="378841" y="191389"/>
                    <a:pt x="380492" y="190246"/>
                  </a:cubicBezTo>
                  <a:lnTo>
                    <a:pt x="384302" y="195326"/>
                  </a:lnTo>
                  <a:lnTo>
                    <a:pt x="377952" y="195326"/>
                  </a:lnTo>
                  <a:cubicBezTo>
                    <a:pt x="378079" y="94488"/>
                    <a:pt x="296291" y="12700"/>
                    <a:pt x="195326" y="12700"/>
                  </a:cubicBezTo>
                  <a:cubicBezTo>
                    <a:pt x="193421" y="12700"/>
                    <a:pt x="191516" y="11811"/>
                    <a:pt x="190373" y="10287"/>
                  </a:cubicBezTo>
                  <a:lnTo>
                    <a:pt x="195326" y="6350"/>
                  </a:lnTo>
                  <a:lnTo>
                    <a:pt x="195326" y="12700"/>
                  </a:lnTo>
                  <a:cubicBezTo>
                    <a:pt x="94488" y="12700"/>
                    <a:pt x="12700" y="94488"/>
                    <a:pt x="12700" y="195326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sp>
        <p:nvSpPr>
          <p:cNvPr id="43" name="TextBox 43"/>
          <p:cNvSpPr txBox="1"/>
          <p:nvPr/>
        </p:nvSpPr>
        <p:spPr>
          <a:xfrm>
            <a:off x="8288090" y="5203180"/>
            <a:ext cx="134560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750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MSE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544866" y="5549255"/>
            <a:ext cx="3544044" cy="519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Mean Squared Error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544866" y="6525566"/>
            <a:ext cx="5198269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Highlights larger errors by penalizing them more, crucial for identifying significant deviations.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2092731" y="5243364"/>
            <a:ext cx="293043" cy="293043"/>
            <a:chOff x="0" y="0"/>
            <a:chExt cx="390723" cy="390723"/>
          </a:xfrm>
        </p:grpSpPr>
        <p:sp>
          <p:nvSpPr>
            <p:cNvPr id="47" name="Freeform 47"/>
            <p:cNvSpPr/>
            <p:nvPr/>
          </p:nvSpPr>
          <p:spPr>
            <a:xfrm>
              <a:off x="6350" y="6350"/>
              <a:ext cx="378079" cy="378079"/>
            </a:xfrm>
            <a:custGeom>
              <a:avLst/>
              <a:gdLst/>
              <a:ahLst/>
              <a:cxnLst/>
              <a:rect l="l" t="t" r="r" b="b"/>
              <a:pathLst>
                <a:path w="378079" h="378079">
                  <a:moveTo>
                    <a:pt x="0" y="188976"/>
                  </a:moveTo>
                  <a:cubicBezTo>
                    <a:pt x="0" y="84582"/>
                    <a:pt x="84582" y="0"/>
                    <a:pt x="188976" y="0"/>
                  </a:cubicBezTo>
                  <a:cubicBezTo>
                    <a:pt x="293370" y="0"/>
                    <a:pt x="378079" y="84582"/>
                    <a:pt x="378079" y="188976"/>
                  </a:cubicBezTo>
                  <a:cubicBezTo>
                    <a:pt x="378079" y="293370"/>
                    <a:pt x="293370" y="378079"/>
                    <a:pt x="188976" y="378079"/>
                  </a:cubicBezTo>
                  <a:cubicBezTo>
                    <a:pt x="84582" y="378079"/>
                    <a:pt x="0" y="293370"/>
                    <a:pt x="0" y="188976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0"/>
              <a:ext cx="390652" cy="390779"/>
            </a:xfrm>
            <a:custGeom>
              <a:avLst/>
              <a:gdLst/>
              <a:ahLst/>
              <a:cxnLst/>
              <a:rect l="l" t="t" r="r" b="b"/>
              <a:pathLst>
                <a:path w="390652" h="390779">
                  <a:moveTo>
                    <a:pt x="0" y="195326"/>
                  </a:moveTo>
                  <a:cubicBezTo>
                    <a:pt x="0" y="87503"/>
                    <a:pt x="87503" y="0"/>
                    <a:pt x="195326" y="0"/>
                  </a:cubicBezTo>
                  <a:cubicBezTo>
                    <a:pt x="197231" y="0"/>
                    <a:pt x="199136" y="889"/>
                    <a:pt x="200279" y="2413"/>
                  </a:cubicBezTo>
                  <a:lnTo>
                    <a:pt x="195326" y="6350"/>
                  </a:lnTo>
                  <a:lnTo>
                    <a:pt x="195326" y="0"/>
                  </a:lnTo>
                  <a:lnTo>
                    <a:pt x="195326" y="6350"/>
                  </a:lnTo>
                  <a:lnTo>
                    <a:pt x="195326" y="0"/>
                  </a:lnTo>
                  <a:cubicBezTo>
                    <a:pt x="303276" y="0"/>
                    <a:pt x="390652" y="87503"/>
                    <a:pt x="390652" y="195326"/>
                  </a:cubicBezTo>
                  <a:cubicBezTo>
                    <a:pt x="390652" y="197358"/>
                    <a:pt x="389763" y="199263"/>
                    <a:pt x="388112" y="200406"/>
                  </a:cubicBezTo>
                  <a:lnTo>
                    <a:pt x="384302" y="195326"/>
                  </a:lnTo>
                  <a:lnTo>
                    <a:pt x="390652" y="195326"/>
                  </a:lnTo>
                  <a:cubicBezTo>
                    <a:pt x="390652" y="303276"/>
                    <a:pt x="303149" y="390652"/>
                    <a:pt x="195326" y="390652"/>
                  </a:cubicBezTo>
                  <a:lnTo>
                    <a:pt x="195326" y="384302"/>
                  </a:lnTo>
                  <a:lnTo>
                    <a:pt x="195326" y="377952"/>
                  </a:lnTo>
                  <a:lnTo>
                    <a:pt x="195326" y="384302"/>
                  </a:lnTo>
                  <a:lnTo>
                    <a:pt x="195326" y="390652"/>
                  </a:lnTo>
                  <a:cubicBezTo>
                    <a:pt x="87503" y="390779"/>
                    <a:pt x="0" y="303276"/>
                    <a:pt x="0" y="195326"/>
                  </a:cubicBezTo>
                  <a:lnTo>
                    <a:pt x="6350" y="195326"/>
                  </a:lnTo>
                  <a:lnTo>
                    <a:pt x="0" y="195326"/>
                  </a:lnTo>
                  <a:moveTo>
                    <a:pt x="12700" y="195326"/>
                  </a:moveTo>
                  <a:lnTo>
                    <a:pt x="6350" y="195326"/>
                  </a:lnTo>
                  <a:lnTo>
                    <a:pt x="12700" y="195326"/>
                  </a:lnTo>
                  <a:cubicBezTo>
                    <a:pt x="12700" y="296164"/>
                    <a:pt x="94488" y="377952"/>
                    <a:pt x="195326" y="377952"/>
                  </a:cubicBezTo>
                  <a:cubicBezTo>
                    <a:pt x="198882" y="377952"/>
                    <a:pt x="201676" y="380746"/>
                    <a:pt x="201676" y="384302"/>
                  </a:cubicBezTo>
                  <a:cubicBezTo>
                    <a:pt x="201676" y="387858"/>
                    <a:pt x="198882" y="390652"/>
                    <a:pt x="195326" y="390652"/>
                  </a:cubicBezTo>
                  <a:cubicBezTo>
                    <a:pt x="191770" y="390652"/>
                    <a:pt x="188976" y="387858"/>
                    <a:pt x="188976" y="384302"/>
                  </a:cubicBezTo>
                  <a:cubicBezTo>
                    <a:pt x="188976" y="380746"/>
                    <a:pt x="191770" y="377952"/>
                    <a:pt x="195326" y="377952"/>
                  </a:cubicBezTo>
                  <a:cubicBezTo>
                    <a:pt x="296164" y="377952"/>
                    <a:pt x="377952" y="296164"/>
                    <a:pt x="377952" y="195326"/>
                  </a:cubicBezTo>
                  <a:cubicBezTo>
                    <a:pt x="377952" y="193294"/>
                    <a:pt x="378841" y="191389"/>
                    <a:pt x="380492" y="190246"/>
                  </a:cubicBezTo>
                  <a:lnTo>
                    <a:pt x="384302" y="195326"/>
                  </a:lnTo>
                  <a:lnTo>
                    <a:pt x="377952" y="195326"/>
                  </a:lnTo>
                  <a:cubicBezTo>
                    <a:pt x="378079" y="94488"/>
                    <a:pt x="296291" y="12700"/>
                    <a:pt x="195326" y="12700"/>
                  </a:cubicBezTo>
                  <a:cubicBezTo>
                    <a:pt x="193421" y="12700"/>
                    <a:pt x="191516" y="11811"/>
                    <a:pt x="190373" y="10287"/>
                  </a:cubicBezTo>
                  <a:lnTo>
                    <a:pt x="195326" y="6350"/>
                  </a:lnTo>
                  <a:lnTo>
                    <a:pt x="195326" y="12700"/>
                  </a:lnTo>
                  <a:cubicBezTo>
                    <a:pt x="94488" y="12700"/>
                    <a:pt x="12700" y="94488"/>
                    <a:pt x="12700" y="195326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49" name="Group 49"/>
          <p:cNvGrpSpPr/>
          <p:nvPr/>
        </p:nvGrpSpPr>
        <p:grpSpPr>
          <a:xfrm>
            <a:off x="12404526" y="5243364"/>
            <a:ext cx="293043" cy="293043"/>
            <a:chOff x="0" y="0"/>
            <a:chExt cx="390723" cy="390723"/>
          </a:xfrm>
        </p:grpSpPr>
        <p:sp>
          <p:nvSpPr>
            <p:cNvPr id="50" name="Freeform 50"/>
            <p:cNvSpPr/>
            <p:nvPr/>
          </p:nvSpPr>
          <p:spPr>
            <a:xfrm>
              <a:off x="6350" y="6350"/>
              <a:ext cx="378079" cy="378079"/>
            </a:xfrm>
            <a:custGeom>
              <a:avLst/>
              <a:gdLst/>
              <a:ahLst/>
              <a:cxnLst/>
              <a:rect l="l" t="t" r="r" b="b"/>
              <a:pathLst>
                <a:path w="378079" h="378079">
                  <a:moveTo>
                    <a:pt x="0" y="188976"/>
                  </a:moveTo>
                  <a:cubicBezTo>
                    <a:pt x="0" y="84582"/>
                    <a:pt x="84582" y="0"/>
                    <a:pt x="188976" y="0"/>
                  </a:cubicBezTo>
                  <a:cubicBezTo>
                    <a:pt x="293370" y="0"/>
                    <a:pt x="378079" y="84582"/>
                    <a:pt x="378079" y="188976"/>
                  </a:cubicBezTo>
                  <a:cubicBezTo>
                    <a:pt x="378079" y="293370"/>
                    <a:pt x="293370" y="378079"/>
                    <a:pt x="188976" y="378079"/>
                  </a:cubicBezTo>
                  <a:cubicBezTo>
                    <a:pt x="84582" y="378079"/>
                    <a:pt x="0" y="293370"/>
                    <a:pt x="0" y="188976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0" y="0"/>
              <a:ext cx="390652" cy="390779"/>
            </a:xfrm>
            <a:custGeom>
              <a:avLst/>
              <a:gdLst/>
              <a:ahLst/>
              <a:cxnLst/>
              <a:rect l="l" t="t" r="r" b="b"/>
              <a:pathLst>
                <a:path w="390652" h="390779">
                  <a:moveTo>
                    <a:pt x="0" y="195326"/>
                  </a:moveTo>
                  <a:cubicBezTo>
                    <a:pt x="0" y="87503"/>
                    <a:pt x="87503" y="0"/>
                    <a:pt x="195326" y="0"/>
                  </a:cubicBezTo>
                  <a:cubicBezTo>
                    <a:pt x="197231" y="0"/>
                    <a:pt x="199136" y="889"/>
                    <a:pt x="200279" y="2413"/>
                  </a:cubicBezTo>
                  <a:lnTo>
                    <a:pt x="195326" y="6350"/>
                  </a:lnTo>
                  <a:lnTo>
                    <a:pt x="195326" y="0"/>
                  </a:lnTo>
                  <a:lnTo>
                    <a:pt x="195326" y="6350"/>
                  </a:lnTo>
                  <a:lnTo>
                    <a:pt x="195326" y="0"/>
                  </a:lnTo>
                  <a:cubicBezTo>
                    <a:pt x="303276" y="0"/>
                    <a:pt x="390652" y="87503"/>
                    <a:pt x="390652" y="195326"/>
                  </a:cubicBezTo>
                  <a:cubicBezTo>
                    <a:pt x="390652" y="197358"/>
                    <a:pt x="389763" y="199263"/>
                    <a:pt x="388112" y="200406"/>
                  </a:cubicBezTo>
                  <a:lnTo>
                    <a:pt x="384302" y="195326"/>
                  </a:lnTo>
                  <a:lnTo>
                    <a:pt x="390652" y="195326"/>
                  </a:lnTo>
                  <a:cubicBezTo>
                    <a:pt x="390652" y="303276"/>
                    <a:pt x="303149" y="390652"/>
                    <a:pt x="195326" y="390652"/>
                  </a:cubicBezTo>
                  <a:lnTo>
                    <a:pt x="195326" y="384302"/>
                  </a:lnTo>
                  <a:lnTo>
                    <a:pt x="195326" y="377952"/>
                  </a:lnTo>
                  <a:lnTo>
                    <a:pt x="195326" y="384302"/>
                  </a:lnTo>
                  <a:lnTo>
                    <a:pt x="195326" y="390652"/>
                  </a:lnTo>
                  <a:cubicBezTo>
                    <a:pt x="87503" y="390779"/>
                    <a:pt x="0" y="303276"/>
                    <a:pt x="0" y="195326"/>
                  </a:cubicBezTo>
                  <a:lnTo>
                    <a:pt x="6350" y="195326"/>
                  </a:lnTo>
                  <a:lnTo>
                    <a:pt x="0" y="195326"/>
                  </a:lnTo>
                  <a:moveTo>
                    <a:pt x="12700" y="195326"/>
                  </a:moveTo>
                  <a:lnTo>
                    <a:pt x="6350" y="195326"/>
                  </a:lnTo>
                  <a:lnTo>
                    <a:pt x="12700" y="195326"/>
                  </a:lnTo>
                  <a:cubicBezTo>
                    <a:pt x="12700" y="296164"/>
                    <a:pt x="94488" y="377952"/>
                    <a:pt x="195326" y="377952"/>
                  </a:cubicBezTo>
                  <a:cubicBezTo>
                    <a:pt x="198882" y="377952"/>
                    <a:pt x="201676" y="380746"/>
                    <a:pt x="201676" y="384302"/>
                  </a:cubicBezTo>
                  <a:cubicBezTo>
                    <a:pt x="201676" y="387858"/>
                    <a:pt x="198882" y="390652"/>
                    <a:pt x="195326" y="390652"/>
                  </a:cubicBezTo>
                  <a:cubicBezTo>
                    <a:pt x="191770" y="390652"/>
                    <a:pt x="188976" y="387858"/>
                    <a:pt x="188976" y="384302"/>
                  </a:cubicBezTo>
                  <a:cubicBezTo>
                    <a:pt x="188976" y="380746"/>
                    <a:pt x="191770" y="377952"/>
                    <a:pt x="195326" y="377952"/>
                  </a:cubicBezTo>
                  <a:cubicBezTo>
                    <a:pt x="296164" y="377952"/>
                    <a:pt x="377952" y="296164"/>
                    <a:pt x="377952" y="195326"/>
                  </a:cubicBezTo>
                  <a:cubicBezTo>
                    <a:pt x="377952" y="193294"/>
                    <a:pt x="378841" y="191389"/>
                    <a:pt x="380492" y="190246"/>
                  </a:cubicBezTo>
                  <a:lnTo>
                    <a:pt x="384302" y="195326"/>
                  </a:lnTo>
                  <a:lnTo>
                    <a:pt x="377952" y="195326"/>
                  </a:lnTo>
                  <a:cubicBezTo>
                    <a:pt x="378079" y="94488"/>
                    <a:pt x="296291" y="12700"/>
                    <a:pt x="195326" y="12700"/>
                  </a:cubicBezTo>
                  <a:cubicBezTo>
                    <a:pt x="193421" y="12700"/>
                    <a:pt x="191516" y="11811"/>
                    <a:pt x="190373" y="10287"/>
                  </a:cubicBezTo>
                  <a:lnTo>
                    <a:pt x="195326" y="6350"/>
                  </a:lnTo>
                  <a:lnTo>
                    <a:pt x="195326" y="12700"/>
                  </a:lnTo>
                  <a:cubicBezTo>
                    <a:pt x="94488" y="12700"/>
                    <a:pt x="12700" y="94488"/>
                    <a:pt x="12700" y="195326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12716321" y="5243364"/>
            <a:ext cx="293043" cy="293043"/>
            <a:chOff x="0" y="0"/>
            <a:chExt cx="390723" cy="390723"/>
          </a:xfrm>
        </p:grpSpPr>
        <p:sp>
          <p:nvSpPr>
            <p:cNvPr id="53" name="Freeform 53"/>
            <p:cNvSpPr/>
            <p:nvPr/>
          </p:nvSpPr>
          <p:spPr>
            <a:xfrm>
              <a:off x="6350" y="6350"/>
              <a:ext cx="378079" cy="378079"/>
            </a:xfrm>
            <a:custGeom>
              <a:avLst/>
              <a:gdLst/>
              <a:ahLst/>
              <a:cxnLst/>
              <a:rect l="l" t="t" r="r" b="b"/>
              <a:pathLst>
                <a:path w="378079" h="378079">
                  <a:moveTo>
                    <a:pt x="0" y="188976"/>
                  </a:moveTo>
                  <a:cubicBezTo>
                    <a:pt x="0" y="84582"/>
                    <a:pt x="84582" y="0"/>
                    <a:pt x="188976" y="0"/>
                  </a:cubicBezTo>
                  <a:cubicBezTo>
                    <a:pt x="293370" y="0"/>
                    <a:pt x="378079" y="84582"/>
                    <a:pt x="378079" y="188976"/>
                  </a:cubicBezTo>
                  <a:cubicBezTo>
                    <a:pt x="378079" y="293370"/>
                    <a:pt x="293370" y="378079"/>
                    <a:pt x="188976" y="378079"/>
                  </a:cubicBezTo>
                  <a:cubicBezTo>
                    <a:pt x="84582" y="378079"/>
                    <a:pt x="0" y="293370"/>
                    <a:pt x="0" y="188976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0" y="0"/>
              <a:ext cx="390652" cy="390779"/>
            </a:xfrm>
            <a:custGeom>
              <a:avLst/>
              <a:gdLst/>
              <a:ahLst/>
              <a:cxnLst/>
              <a:rect l="l" t="t" r="r" b="b"/>
              <a:pathLst>
                <a:path w="390652" h="390779">
                  <a:moveTo>
                    <a:pt x="0" y="195326"/>
                  </a:moveTo>
                  <a:cubicBezTo>
                    <a:pt x="0" y="87503"/>
                    <a:pt x="87503" y="0"/>
                    <a:pt x="195326" y="0"/>
                  </a:cubicBezTo>
                  <a:cubicBezTo>
                    <a:pt x="197231" y="0"/>
                    <a:pt x="199136" y="889"/>
                    <a:pt x="200279" y="2413"/>
                  </a:cubicBezTo>
                  <a:lnTo>
                    <a:pt x="195326" y="6350"/>
                  </a:lnTo>
                  <a:lnTo>
                    <a:pt x="195326" y="0"/>
                  </a:lnTo>
                  <a:lnTo>
                    <a:pt x="195326" y="6350"/>
                  </a:lnTo>
                  <a:lnTo>
                    <a:pt x="195326" y="0"/>
                  </a:lnTo>
                  <a:cubicBezTo>
                    <a:pt x="303276" y="0"/>
                    <a:pt x="390652" y="87503"/>
                    <a:pt x="390652" y="195326"/>
                  </a:cubicBezTo>
                  <a:cubicBezTo>
                    <a:pt x="390652" y="197358"/>
                    <a:pt x="389763" y="199263"/>
                    <a:pt x="388112" y="200406"/>
                  </a:cubicBezTo>
                  <a:lnTo>
                    <a:pt x="384302" y="195326"/>
                  </a:lnTo>
                  <a:lnTo>
                    <a:pt x="390652" y="195326"/>
                  </a:lnTo>
                  <a:cubicBezTo>
                    <a:pt x="390652" y="303276"/>
                    <a:pt x="303149" y="390652"/>
                    <a:pt x="195326" y="390652"/>
                  </a:cubicBezTo>
                  <a:lnTo>
                    <a:pt x="195326" y="384302"/>
                  </a:lnTo>
                  <a:lnTo>
                    <a:pt x="195326" y="377952"/>
                  </a:lnTo>
                  <a:lnTo>
                    <a:pt x="195326" y="384302"/>
                  </a:lnTo>
                  <a:lnTo>
                    <a:pt x="195326" y="390652"/>
                  </a:lnTo>
                  <a:cubicBezTo>
                    <a:pt x="87503" y="390779"/>
                    <a:pt x="0" y="303276"/>
                    <a:pt x="0" y="195326"/>
                  </a:cubicBezTo>
                  <a:lnTo>
                    <a:pt x="6350" y="195326"/>
                  </a:lnTo>
                  <a:lnTo>
                    <a:pt x="0" y="195326"/>
                  </a:lnTo>
                  <a:moveTo>
                    <a:pt x="12700" y="195326"/>
                  </a:moveTo>
                  <a:lnTo>
                    <a:pt x="6350" y="195326"/>
                  </a:lnTo>
                  <a:lnTo>
                    <a:pt x="12700" y="195326"/>
                  </a:lnTo>
                  <a:cubicBezTo>
                    <a:pt x="12700" y="296164"/>
                    <a:pt x="94488" y="377952"/>
                    <a:pt x="195326" y="377952"/>
                  </a:cubicBezTo>
                  <a:cubicBezTo>
                    <a:pt x="198882" y="377952"/>
                    <a:pt x="201676" y="380746"/>
                    <a:pt x="201676" y="384302"/>
                  </a:cubicBezTo>
                  <a:cubicBezTo>
                    <a:pt x="201676" y="387858"/>
                    <a:pt x="198882" y="390652"/>
                    <a:pt x="195326" y="390652"/>
                  </a:cubicBezTo>
                  <a:cubicBezTo>
                    <a:pt x="191770" y="390652"/>
                    <a:pt x="188976" y="387858"/>
                    <a:pt x="188976" y="384302"/>
                  </a:cubicBezTo>
                  <a:cubicBezTo>
                    <a:pt x="188976" y="380746"/>
                    <a:pt x="191770" y="377952"/>
                    <a:pt x="195326" y="377952"/>
                  </a:cubicBezTo>
                  <a:cubicBezTo>
                    <a:pt x="296164" y="377952"/>
                    <a:pt x="377952" y="296164"/>
                    <a:pt x="377952" y="195326"/>
                  </a:cubicBezTo>
                  <a:cubicBezTo>
                    <a:pt x="377952" y="193294"/>
                    <a:pt x="378841" y="191389"/>
                    <a:pt x="380492" y="190246"/>
                  </a:cubicBezTo>
                  <a:lnTo>
                    <a:pt x="384302" y="195326"/>
                  </a:lnTo>
                  <a:lnTo>
                    <a:pt x="377952" y="195326"/>
                  </a:lnTo>
                  <a:cubicBezTo>
                    <a:pt x="378079" y="94488"/>
                    <a:pt x="296291" y="12700"/>
                    <a:pt x="195326" y="12700"/>
                  </a:cubicBezTo>
                  <a:cubicBezTo>
                    <a:pt x="193421" y="12700"/>
                    <a:pt x="191516" y="11811"/>
                    <a:pt x="190373" y="10287"/>
                  </a:cubicBezTo>
                  <a:lnTo>
                    <a:pt x="195326" y="6350"/>
                  </a:lnTo>
                  <a:lnTo>
                    <a:pt x="195326" y="12700"/>
                  </a:lnTo>
                  <a:cubicBezTo>
                    <a:pt x="94488" y="12700"/>
                    <a:pt x="12700" y="94488"/>
                    <a:pt x="12700" y="195326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13028116" y="5243364"/>
            <a:ext cx="293043" cy="293043"/>
            <a:chOff x="0" y="0"/>
            <a:chExt cx="390723" cy="390723"/>
          </a:xfrm>
        </p:grpSpPr>
        <p:sp>
          <p:nvSpPr>
            <p:cNvPr id="56" name="Freeform 56"/>
            <p:cNvSpPr/>
            <p:nvPr/>
          </p:nvSpPr>
          <p:spPr>
            <a:xfrm>
              <a:off x="6350" y="6350"/>
              <a:ext cx="378079" cy="378079"/>
            </a:xfrm>
            <a:custGeom>
              <a:avLst/>
              <a:gdLst/>
              <a:ahLst/>
              <a:cxnLst/>
              <a:rect l="l" t="t" r="r" b="b"/>
              <a:pathLst>
                <a:path w="378079" h="378079">
                  <a:moveTo>
                    <a:pt x="0" y="188976"/>
                  </a:moveTo>
                  <a:cubicBezTo>
                    <a:pt x="0" y="84582"/>
                    <a:pt x="84582" y="0"/>
                    <a:pt x="188976" y="0"/>
                  </a:cubicBezTo>
                  <a:cubicBezTo>
                    <a:pt x="293370" y="0"/>
                    <a:pt x="378079" y="84582"/>
                    <a:pt x="378079" y="188976"/>
                  </a:cubicBezTo>
                  <a:cubicBezTo>
                    <a:pt x="378079" y="293370"/>
                    <a:pt x="293370" y="378079"/>
                    <a:pt x="188976" y="378079"/>
                  </a:cubicBezTo>
                  <a:cubicBezTo>
                    <a:pt x="84582" y="378079"/>
                    <a:pt x="0" y="293370"/>
                    <a:pt x="0" y="188976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0"/>
              <a:ext cx="390652" cy="390779"/>
            </a:xfrm>
            <a:custGeom>
              <a:avLst/>
              <a:gdLst/>
              <a:ahLst/>
              <a:cxnLst/>
              <a:rect l="l" t="t" r="r" b="b"/>
              <a:pathLst>
                <a:path w="390652" h="390779">
                  <a:moveTo>
                    <a:pt x="0" y="195326"/>
                  </a:moveTo>
                  <a:cubicBezTo>
                    <a:pt x="0" y="87503"/>
                    <a:pt x="87503" y="0"/>
                    <a:pt x="195326" y="0"/>
                  </a:cubicBezTo>
                  <a:cubicBezTo>
                    <a:pt x="197231" y="0"/>
                    <a:pt x="199136" y="889"/>
                    <a:pt x="200279" y="2413"/>
                  </a:cubicBezTo>
                  <a:lnTo>
                    <a:pt x="195326" y="6350"/>
                  </a:lnTo>
                  <a:lnTo>
                    <a:pt x="195326" y="0"/>
                  </a:lnTo>
                  <a:lnTo>
                    <a:pt x="195326" y="6350"/>
                  </a:lnTo>
                  <a:lnTo>
                    <a:pt x="195326" y="0"/>
                  </a:lnTo>
                  <a:cubicBezTo>
                    <a:pt x="303276" y="0"/>
                    <a:pt x="390652" y="87503"/>
                    <a:pt x="390652" y="195326"/>
                  </a:cubicBezTo>
                  <a:cubicBezTo>
                    <a:pt x="390652" y="197358"/>
                    <a:pt x="389763" y="199263"/>
                    <a:pt x="388112" y="200406"/>
                  </a:cubicBezTo>
                  <a:lnTo>
                    <a:pt x="384302" y="195326"/>
                  </a:lnTo>
                  <a:lnTo>
                    <a:pt x="390652" y="195326"/>
                  </a:lnTo>
                  <a:cubicBezTo>
                    <a:pt x="390652" y="303276"/>
                    <a:pt x="303149" y="390652"/>
                    <a:pt x="195326" y="390652"/>
                  </a:cubicBezTo>
                  <a:lnTo>
                    <a:pt x="195326" y="384302"/>
                  </a:lnTo>
                  <a:lnTo>
                    <a:pt x="195326" y="377952"/>
                  </a:lnTo>
                  <a:lnTo>
                    <a:pt x="195326" y="384302"/>
                  </a:lnTo>
                  <a:lnTo>
                    <a:pt x="195326" y="390652"/>
                  </a:lnTo>
                  <a:cubicBezTo>
                    <a:pt x="87503" y="390779"/>
                    <a:pt x="0" y="303276"/>
                    <a:pt x="0" y="195326"/>
                  </a:cubicBezTo>
                  <a:lnTo>
                    <a:pt x="6350" y="195326"/>
                  </a:lnTo>
                  <a:lnTo>
                    <a:pt x="0" y="195326"/>
                  </a:lnTo>
                  <a:moveTo>
                    <a:pt x="12700" y="195326"/>
                  </a:moveTo>
                  <a:lnTo>
                    <a:pt x="6350" y="195326"/>
                  </a:lnTo>
                  <a:lnTo>
                    <a:pt x="12700" y="195326"/>
                  </a:lnTo>
                  <a:cubicBezTo>
                    <a:pt x="12700" y="296164"/>
                    <a:pt x="94488" y="377952"/>
                    <a:pt x="195326" y="377952"/>
                  </a:cubicBezTo>
                  <a:cubicBezTo>
                    <a:pt x="198882" y="377952"/>
                    <a:pt x="201676" y="380746"/>
                    <a:pt x="201676" y="384302"/>
                  </a:cubicBezTo>
                  <a:cubicBezTo>
                    <a:pt x="201676" y="387858"/>
                    <a:pt x="198882" y="390652"/>
                    <a:pt x="195326" y="390652"/>
                  </a:cubicBezTo>
                  <a:cubicBezTo>
                    <a:pt x="191770" y="390652"/>
                    <a:pt x="188976" y="387858"/>
                    <a:pt x="188976" y="384302"/>
                  </a:cubicBezTo>
                  <a:cubicBezTo>
                    <a:pt x="188976" y="380746"/>
                    <a:pt x="191770" y="377952"/>
                    <a:pt x="195326" y="377952"/>
                  </a:cubicBezTo>
                  <a:cubicBezTo>
                    <a:pt x="296164" y="377952"/>
                    <a:pt x="377952" y="296164"/>
                    <a:pt x="377952" y="195326"/>
                  </a:cubicBezTo>
                  <a:cubicBezTo>
                    <a:pt x="377952" y="193294"/>
                    <a:pt x="378841" y="191389"/>
                    <a:pt x="380492" y="190246"/>
                  </a:cubicBezTo>
                  <a:lnTo>
                    <a:pt x="384302" y="195326"/>
                  </a:lnTo>
                  <a:lnTo>
                    <a:pt x="377952" y="195326"/>
                  </a:lnTo>
                  <a:cubicBezTo>
                    <a:pt x="378079" y="94488"/>
                    <a:pt x="296291" y="12700"/>
                    <a:pt x="195326" y="12700"/>
                  </a:cubicBezTo>
                  <a:cubicBezTo>
                    <a:pt x="193421" y="12700"/>
                    <a:pt x="191516" y="11811"/>
                    <a:pt x="190373" y="10287"/>
                  </a:cubicBezTo>
                  <a:lnTo>
                    <a:pt x="195326" y="6350"/>
                  </a:lnTo>
                  <a:lnTo>
                    <a:pt x="195326" y="12700"/>
                  </a:lnTo>
                  <a:cubicBezTo>
                    <a:pt x="94488" y="12700"/>
                    <a:pt x="12700" y="94488"/>
                    <a:pt x="12700" y="195326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3339911" y="5243364"/>
            <a:ext cx="293043" cy="293043"/>
            <a:chOff x="0" y="0"/>
            <a:chExt cx="390723" cy="390723"/>
          </a:xfrm>
        </p:grpSpPr>
        <p:sp>
          <p:nvSpPr>
            <p:cNvPr id="59" name="Freeform 59"/>
            <p:cNvSpPr/>
            <p:nvPr/>
          </p:nvSpPr>
          <p:spPr>
            <a:xfrm>
              <a:off x="6350" y="6350"/>
              <a:ext cx="378079" cy="378079"/>
            </a:xfrm>
            <a:custGeom>
              <a:avLst/>
              <a:gdLst/>
              <a:ahLst/>
              <a:cxnLst/>
              <a:rect l="l" t="t" r="r" b="b"/>
              <a:pathLst>
                <a:path w="378079" h="378079">
                  <a:moveTo>
                    <a:pt x="0" y="188976"/>
                  </a:moveTo>
                  <a:cubicBezTo>
                    <a:pt x="0" y="84582"/>
                    <a:pt x="84582" y="0"/>
                    <a:pt x="188976" y="0"/>
                  </a:cubicBezTo>
                  <a:cubicBezTo>
                    <a:pt x="293370" y="0"/>
                    <a:pt x="378079" y="84582"/>
                    <a:pt x="378079" y="188976"/>
                  </a:cubicBezTo>
                  <a:cubicBezTo>
                    <a:pt x="378079" y="293370"/>
                    <a:pt x="293370" y="378079"/>
                    <a:pt x="188976" y="378079"/>
                  </a:cubicBezTo>
                  <a:cubicBezTo>
                    <a:pt x="84582" y="378079"/>
                    <a:pt x="0" y="293370"/>
                    <a:pt x="0" y="188976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0" y="0"/>
              <a:ext cx="390652" cy="390779"/>
            </a:xfrm>
            <a:custGeom>
              <a:avLst/>
              <a:gdLst/>
              <a:ahLst/>
              <a:cxnLst/>
              <a:rect l="l" t="t" r="r" b="b"/>
              <a:pathLst>
                <a:path w="390652" h="390779">
                  <a:moveTo>
                    <a:pt x="0" y="195326"/>
                  </a:moveTo>
                  <a:cubicBezTo>
                    <a:pt x="0" y="87503"/>
                    <a:pt x="87503" y="0"/>
                    <a:pt x="195326" y="0"/>
                  </a:cubicBezTo>
                  <a:cubicBezTo>
                    <a:pt x="197231" y="0"/>
                    <a:pt x="199136" y="889"/>
                    <a:pt x="200279" y="2413"/>
                  </a:cubicBezTo>
                  <a:lnTo>
                    <a:pt x="195326" y="6350"/>
                  </a:lnTo>
                  <a:lnTo>
                    <a:pt x="195326" y="0"/>
                  </a:lnTo>
                  <a:lnTo>
                    <a:pt x="195326" y="6350"/>
                  </a:lnTo>
                  <a:lnTo>
                    <a:pt x="195326" y="0"/>
                  </a:lnTo>
                  <a:cubicBezTo>
                    <a:pt x="303276" y="0"/>
                    <a:pt x="390652" y="87503"/>
                    <a:pt x="390652" y="195326"/>
                  </a:cubicBezTo>
                  <a:cubicBezTo>
                    <a:pt x="390652" y="197358"/>
                    <a:pt x="389763" y="199263"/>
                    <a:pt x="388112" y="200406"/>
                  </a:cubicBezTo>
                  <a:lnTo>
                    <a:pt x="384302" y="195326"/>
                  </a:lnTo>
                  <a:lnTo>
                    <a:pt x="390652" y="195326"/>
                  </a:lnTo>
                  <a:cubicBezTo>
                    <a:pt x="390652" y="303276"/>
                    <a:pt x="303149" y="390652"/>
                    <a:pt x="195326" y="390652"/>
                  </a:cubicBezTo>
                  <a:lnTo>
                    <a:pt x="195326" y="384302"/>
                  </a:lnTo>
                  <a:lnTo>
                    <a:pt x="195326" y="377952"/>
                  </a:lnTo>
                  <a:lnTo>
                    <a:pt x="195326" y="384302"/>
                  </a:lnTo>
                  <a:lnTo>
                    <a:pt x="195326" y="390652"/>
                  </a:lnTo>
                  <a:cubicBezTo>
                    <a:pt x="87503" y="390779"/>
                    <a:pt x="0" y="303276"/>
                    <a:pt x="0" y="195326"/>
                  </a:cubicBezTo>
                  <a:lnTo>
                    <a:pt x="6350" y="195326"/>
                  </a:lnTo>
                  <a:lnTo>
                    <a:pt x="0" y="195326"/>
                  </a:lnTo>
                  <a:moveTo>
                    <a:pt x="12700" y="195326"/>
                  </a:moveTo>
                  <a:lnTo>
                    <a:pt x="6350" y="195326"/>
                  </a:lnTo>
                  <a:lnTo>
                    <a:pt x="12700" y="195326"/>
                  </a:lnTo>
                  <a:cubicBezTo>
                    <a:pt x="12700" y="296164"/>
                    <a:pt x="94488" y="377952"/>
                    <a:pt x="195326" y="377952"/>
                  </a:cubicBezTo>
                  <a:cubicBezTo>
                    <a:pt x="198882" y="377952"/>
                    <a:pt x="201676" y="380746"/>
                    <a:pt x="201676" y="384302"/>
                  </a:cubicBezTo>
                  <a:cubicBezTo>
                    <a:pt x="201676" y="387858"/>
                    <a:pt x="198882" y="390652"/>
                    <a:pt x="195326" y="390652"/>
                  </a:cubicBezTo>
                  <a:cubicBezTo>
                    <a:pt x="191770" y="390652"/>
                    <a:pt x="188976" y="387858"/>
                    <a:pt x="188976" y="384302"/>
                  </a:cubicBezTo>
                  <a:cubicBezTo>
                    <a:pt x="188976" y="380746"/>
                    <a:pt x="191770" y="377952"/>
                    <a:pt x="195326" y="377952"/>
                  </a:cubicBezTo>
                  <a:cubicBezTo>
                    <a:pt x="296164" y="377952"/>
                    <a:pt x="377952" y="296164"/>
                    <a:pt x="377952" y="195326"/>
                  </a:cubicBezTo>
                  <a:cubicBezTo>
                    <a:pt x="377952" y="193294"/>
                    <a:pt x="378841" y="191389"/>
                    <a:pt x="380492" y="190246"/>
                  </a:cubicBezTo>
                  <a:lnTo>
                    <a:pt x="384302" y="195326"/>
                  </a:lnTo>
                  <a:lnTo>
                    <a:pt x="377952" y="195326"/>
                  </a:lnTo>
                  <a:cubicBezTo>
                    <a:pt x="378079" y="94488"/>
                    <a:pt x="296291" y="12700"/>
                    <a:pt x="195326" y="12700"/>
                  </a:cubicBezTo>
                  <a:cubicBezTo>
                    <a:pt x="193421" y="12700"/>
                    <a:pt x="191516" y="11811"/>
                    <a:pt x="190373" y="10287"/>
                  </a:cubicBezTo>
                  <a:lnTo>
                    <a:pt x="195326" y="6350"/>
                  </a:lnTo>
                  <a:lnTo>
                    <a:pt x="195326" y="12700"/>
                  </a:lnTo>
                  <a:cubicBezTo>
                    <a:pt x="94488" y="12700"/>
                    <a:pt x="12700" y="94488"/>
                    <a:pt x="12700" y="195326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sp>
        <p:nvSpPr>
          <p:cNvPr id="61" name="TextBox 61"/>
          <p:cNvSpPr txBox="1"/>
          <p:nvPr/>
        </p:nvSpPr>
        <p:spPr>
          <a:xfrm>
            <a:off x="13840717" y="5203180"/>
            <a:ext cx="70843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750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R²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2097494" y="5549255"/>
            <a:ext cx="3544044" cy="519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R-squared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2097494" y="6525566"/>
            <a:ext cx="5198269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Indicates how well the model predicts the variability in the dependent variable, signifying its overall fit.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62731" y="425500"/>
            <a:ext cx="8298915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5"/>
              </a:lnSpc>
            </a:pPr>
            <a:r>
              <a:rPr lang="en-US" sz="3687">
                <a:solidFill>
                  <a:srgbClr val="DDDDDD"/>
                </a:solidFill>
                <a:latin typeface="Monami"/>
                <a:ea typeface="Monami"/>
                <a:cs typeface="Monami"/>
                <a:sym typeface="Monami"/>
              </a:rPr>
              <a:t>Future Climate Projections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2731" y="1175042"/>
            <a:ext cx="16962536" cy="41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9"/>
              </a:lnSpc>
            </a:pPr>
            <a:r>
              <a:rPr lang="en-US" sz="2100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Forecasting-related code snippets were identified in the notebook, indicating initial steps towards generating future climate projections.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408743" y="1270292"/>
            <a:ext cx="13105805" cy="9031635"/>
            <a:chOff x="0" y="0"/>
            <a:chExt cx="17474407" cy="1204218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7474437" cy="12042140"/>
            </a:xfrm>
            <a:custGeom>
              <a:avLst/>
              <a:gdLst/>
              <a:ahLst/>
              <a:cxnLst/>
              <a:rect l="l" t="t" r="r" b="b"/>
              <a:pathLst>
                <a:path w="17474437" h="12042140">
                  <a:moveTo>
                    <a:pt x="0" y="0"/>
                  </a:moveTo>
                  <a:lnTo>
                    <a:pt x="17474437" y="0"/>
                  </a:lnTo>
                  <a:lnTo>
                    <a:pt x="17474437" y="12042140"/>
                  </a:lnTo>
                  <a:lnTo>
                    <a:pt x="0" y="1204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" r="-12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2737042" y="6851997"/>
            <a:ext cx="3581430" cy="51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Historical Data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4266565" y="4589320"/>
            <a:ext cx="848115" cy="848115"/>
            <a:chOff x="0" y="0"/>
            <a:chExt cx="1130820" cy="113082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130808" cy="1130808"/>
            </a:xfrm>
            <a:custGeom>
              <a:avLst/>
              <a:gdLst/>
              <a:ahLst/>
              <a:cxnLst/>
              <a:rect l="l" t="t" r="r" b="b"/>
              <a:pathLst>
                <a:path w="1130808" h="1130808">
                  <a:moveTo>
                    <a:pt x="0" y="0"/>
                  </a:moveTo>
                  <a:lnTo>
                    <a:pt x="1130808" y="0"/>
                  </a:lnTo>
                  <a:lnTo>
                    <a:pt x="1130808" y="1130808"/>
                  </a:lnTo>
                  <a:lnTo>
                    <a:pt x="0" y="1130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 b="-1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5788931" y="3059334"/>
            <a:ext cx="3697781" cy="51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Climate Models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947402" y="5106406"/>
            <a:ext cx="848115" cy="848115"/>
            <a:chOff x="0" y="0"/>
            <a:chExt cx="1130820" cy="1130820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1130808" cy="1130808"/>
            </a:xfrm>
            <a:custGeom>
              <a:avLst/>
              <a:gdLst/>
              <a:ahLst/>
              <a:cxnLst/>
              <a:rect l="l" t="t" r="r" b="b"/>
              <a:pathLst>
                <a:path w="1130808" h="1130808">
                  <a:moveTo>
                    <a:pt x="0" y="0"/>
                  </a:moveTo>
                  <a:lnTo>
                    <a:pt x="1130808" y="0"/>
                  </a:lnTo>
                  <a:lnTo>
                    <a:pt x="1130808" y="1130808"/>
                  </a:lnTo>
                  <a:lnTo>
                    <a:pt x="0" y="1130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" b="-1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8271257" y="7962762"/>
            <a:ext cx="3581431" cy="51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Projections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9628505" y="5623490"/>
            <a:ext cx="848116" cy="848115"/>
            <a:chOff x="0" y="0"/>
            <a:chExt cx="1130822" cy="1130820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130808" cy="1130808"/>
            </a:xfrm>
            <a:custGeom>
              <a:avLst/>
              <a:gdLst/>
              <a:ahLst/>
              <a:cxnLst/>
              <a:rect l="l" t="t" r="r" b="b"/>
              <a:pathLst>
                <a:path w="1130808" h="1130808">
                  <a:moveTo>
                    <a:pt x="0" y="0"/>
                  </a:moveTo>
                  <a:lnTo>
                    <a:pt x="1130808" y="0"/>
                  </a:lnTo>
                  <a:lnTo>
                    <a:pt x="1130808" y="1130808"/>
                  </a:lnTo>
                  <a:lnTo>
                    <a:pt x="0" y="1130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" b="-1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1450362" y="4057724"/>
            <a:ext cx="3581430" cy="51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8F8F8F"/>
                </a:solidFill>
                <a:latin typeface="Monami"/>
                <a:ea typeface="Monami"/>
                <a:cs typeface="Monami"/>
                <a:sym typeface="Monami"/>
              </a:rPr>
              <a:t>Scenarios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481882" y="6178741"/>
            <a:ext cx="848116" cy="848115"/>
            <a:chOff x="0" y="0"/>
            <a:chExt cx="1130822" cy="113082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1130808" cy="1130808"/>
            </a:xfrm>
            <a:custGeom>
              <a:avLst/>
              <a:gdLst/>
              <a:ahLst/>
              <a:cxnLst/>
              <a:rect l="l" t="t" r="r" b="b"/>
              <a:pathLst>
                <a:path w="1130808" h="1130808">
                  <a:moveTo>
                    <a:pt x="0" y="0"/>
                  </a:moveTo>
                  <a:lnTo>
                    <a:pt x="1130808" y="0"/>
                  </a:lnTo>
                  <a:lnTo>
                    <a:pt x="1130808" y="1130808"/>
                  </a:lnTo>
                  <a:lnTo>
                    <a:pt x="0" y="1130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" b="-1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662731" y="11184880"/>
            <a:ext cx="16962536" cy="369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These segments form the foundation for extending our analysis into predictive climate scenarios, essential for strategic planning and impact assessment.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143149"/>
            <a:ext cx="14334247" cy="976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DDDDDD"/>
                </a:solidFill>
                <a:latin typeface="Monami"/>
                <a:ea typeface="Monami"/>
                <a:cs typeface="Monami"/>
                <a:sym typeface="Monami"/>
              </a:rPr>
              <a:t>Recommendations &amp; Next Steps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336082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To enhance the project's robustness and efficiency, we propose the following actions: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7" y="3165807"/>
            <a:ext cx="16303526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Verify Dependencies:</a:t>
            </a: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Confirm all dataset paths and environment dependencies are correctly configured for seamless execution.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3800880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Standardize Plotting:</a:t>
            </a: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Add plt.show() after plots, especially for Colab environments, to ensure proper rendering.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4353627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Centralize Preprocessing:</a:t>
            </a: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Implement Pipeline and ColumnTransformer for a unified, reproducible preprocessing workflow.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4906375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Automate Tracking:</a:t>
            </a: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Centralize metric tracking in a results table and automate saving of model artifacts for version control.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5459124"/>
            <a:ext cx="1630352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Time-Aware Validation:</a:t>
            </a: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Adopt time-aware validation techniques (e.g., TimeSeriesSplit) for robust forecast evaluation.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717</Words>
  <Application>Microsoft Office PowerPoint</Application>
  <PresentationFormat>Custom</PresentationFormat>
  <Paragraphs>106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Arimo</vt:lpstr>
      <vt:lpstr>Arial</vt:lpstr>
      <vt:lpstr>Calibri</vt:lpstr>
      <vt:lpstr>Monami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Climate-Modeling-Project.pptx</dc:title>
  <dc:creator>Sampad</dc:creator>
  <cp:lastModifiedBy>Sampad</cp:lastModifiedBy>
  <cp:revision>2</cp:revision>
  <dcterms:created xsi:type="dcterms:W3CDTF">2006-08-16T00:00:00Z</dcterms:created>
  <dcterms:modified xsi:type="dcterms:W3CDTF">2025-08-13T19:41:19Z</dcterms:modified>
  <dc:identifier>DAGv-Ykhso0</dc:identifier>
</cp:coreProperties>
</file>